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2192000" cy="6858000"/>
  <p:notesSz cx="6858000" cy="12192000"/>
  <p:embeddedFontLst>
    <p:embeddedFont>
      <p:font typeface="MiSans" panose="020B0604020202020204" charset="-122"/>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78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png>
</file>

<file path=ppt/media/image10.png>
</file>

<file path=ppt/media/image11.jpg>
</file>

<file path=ppt/media/image2.png>
</file>

<file path=ppt/media/image3.png>
</file>

<file path=ppt/media/image4.png>
</file>

<file path=ppt/media/image5.jp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61086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7.sv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1.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2-d2nfa3h8bjvh7rlj0gjg.png"/>
          <p:cNvPicPr>
            <a:picLocks noChangeAspect="1"/>
          </p:cNvPicPr>
          <p:nvPr/>
        </p:nvPicPr>
        <p:blipFill>
          <a:blip r:embed="rId4"/>
          <a:srcRect t="3" b="3"/>
          <a:stretch/>
        </p:blipFill>
        <p:spPr>
          <a:xfrm>
            <a:off x="0" y="0"/>
            <a:ext cx="12214225" cy="6858635"/>
          </a:xfrm>
          <a:prstGeom prst="rect">
            <a:avLst/>
          </a:prstGeom>
        </p:spPr>
      </p:pic>
      <p:sp>
        <p:nvSpPr>
          <p:cNvPr id="4" name="Text 0"/>
          <p:cNvSpPr/>
          <p:nvPr/>
        </p:nvSpPr>
        <p:spPr>
          <a:xfrm>
            <a:off x="3629025" y="1935480"/>
            <a:ext cx="7943215" cy="2115820"/>
          </a:xfrm>
          <a:prstGeom prst="rect">
            <a:avLst/>
          </a:prstGeom>
          <a:noFill/>
          <a:ln/>
        </p:spPr>
        <p:txBody>
          <a:bodyPr wrap="square" lIns="91440" tIns="45720" rIns="91440" bIns="45720" rtlCol="0" anchor="t"/>
          <a:lstStyle/>
          <a:p>
            <a:pPr algn="r">
              <a:lnSpc>
                <a:spcPct val="110000"/>
              </a:lnSpc>
            </a:pPr>
            <a:r>
              <a:rPr lang="en-US" sz="6000" b="1" dirty="0">
                <a:solidFill>
                  <a:srgbClr val="000000"/>
                </a:solidFill>
                <a:latin typeface="MiSans" pitchFamily="34" charset="0"/>
                <a:ea typeface="MiSans" pitchFamily="34" charset="-122"/>
                <a:cs typeface="MiSans" pitchFamily="34" charset="-120"/>
              </a:rPr>
              <a:t>Cook Great Meals with AI</a:t>
            </a:r>
            <a:endParaRPr lang="en-US" sz="1600" dirty="0"/>
          </a:p>
        </p:txBody>
      </p:sp>
      <p:pic>
        <p:nvPicPr>
          <p:cNvPr id="5" name="Image 2" descr="https://kimi-img.moonshot.cn/pub/slides/slides_tmpl/image/25-08-27-20:07:36-d2nfa218bjvh7rlj0gc0.png"/>
          <p:cNvPicPr>
            <a:picLocks noChangeAspect="1"/>
          </p:cNvPicPr>
          <p:nvPr/>
        </p:nvPicPr>
        <p:blipFill>
          <a:blip r:embed="rId5"/>
          <a:stretch>
            <a:fillRect/>
          </a:stretch>
        </p:blipFill>
        <p:spPr>
          <a:xfrm>
            <a:off x="9299575" y="4330700"/>
            <a:ext cx="2272665" cy="603250"/>
          </a:xfrm>
          <a:prstGeom prst="rect">
            <a:avLst/>
          </a:prstGeom>
        </p:spPr>
      </p:pic>
      <p:sp>
        <p:nvSpPr>
          <p:cNvPr id="6" name="Text 1"/>
          <p:cNvSpPr/>
          <p:nvPr/>
        </p:nvSpPr>
        <p:spPr>
          <a:xfrm>
            <a:off x="9367615" y="4432935"/>
            <a:ext cx="2135884" cy="400110"/>
          </a:xfrm>
          <a:prstGeom prst="rect">
            <a:avLst/>
          </a:prstGeom>
          <a:noFill/>
          <a:ln/>
        </p:spPr>
        <p:txBody>
          <a:bodyPr wrap="square" lIns="91440" tIns="45720" rIns="91440" bIns="45720" rtlCol="0" anchor="t">
            <a:spAutoFit/>
          </a:bodyPr>
          <a:lstStyle/>
          <a:p>
            <a:pPr algn="ctr">
              <a:lnSpc>
                <a:spcPct val="100000"/>
              </a:lnSpc>
            </a:pPr>
            <a:r>
              <a:rPr lang="en-US" sz="2000" dirty="0">
                <a:solidFill>
                  <a:srgbClr val="404040"/>
                </a:solidFill>
                <a:latin typeface="MiSans" pitchFamily="34" charset="0"/>
                <a:ea typeface="MiSans" pitchFamily="34" charset="-122"/>
                <a:cs typeface="MiSans" pitchFamily="34" charset="-120"/>
              </a:rPr>
              <a:t>Sean Wong</a:t>
            </a:r>
            <a:endParaRPr lang="en-US" sz="1600" dirty="0"/>
          </a:p>
        </p:txBody>
      </p:sp>
      <p:pic>
        <p:nvPicPr>
          <p:cNvPr id="7" name="Image 3" descr="https://kimi-img.moonshot.cn/pub/slides/slides_tmpl/image/25-08-27-20:07:36-d2nfa218bjvh7rlj0gc0.png"/>
          <p:cNvPicPr>
            <a:picLocks noChangeAspect="1"/>
          </p:cNvPicPr>
          <p:nvPr/>
        </p:nvPicPr>
        <p:blipFill>
          <a:blip r:embed="rId5"/>
          <a:stretch>
            <a:fillRect/>
          </a:stretch>
        </p:blipFill>
        <p:spPr>
          <a:xfrm>
            <a:off x="9299575" y="5041900"/>
            <a:ext cx="2272665" cy="603250"/>
          </a:xfrm>
          <a:prstGeom prst="rect">
            <a:avLst/>
          </a:prstGeom>
        </p:spPr>
      </p:pic>
      <p:sp>
        <p:nvSpPr>
          <p:cNvPr id="8" name="Text 2"/>
          <p:cNvSpPr/>
          <p:nvPr/>
        </p:nvSpPr>
        <p:spPr>
          <a:xfrm>
            <a:off x="9367615" y="5144135"/>
            <a:ext cx="2135884" cy="306784"/>
          </a:xfrm>
          <a:prstGeom prst="rect">
            <a:avLst/>
          </a:prstGeom>
          <a:noFill/>
          <a:ln/>
        </p:spPr>
        <p:txBody>
          <a:bodyPr wrap="square" lIns="91440" tIns="45720" rIns="91440" bIns="45720" rtlCol="0" anchor="t">
            <a:spAutoFit/>
          </a:bodyPr>
          <a:lstStyle/>
          <a:p>
            <a:pPr algn="ctr">
              <a:lnSpc>
                <a:spcPct val="100000"/>
              </a:lnSpc>
            </a:pPr>
            <a:r>
              <a:rPr lang="en-US" sz="2000" dirty="0">
                <a:solidFill>
                  <a:srgbClr val="404040"/>
                </a:solidFill>
                <a:latin typeface="MiSans" pitchFamily="34" charset="0"/>
                <a:ea typeface="MiSans" pitchFamily="34" charset="-122"/>
                <a:cs typeface="MiSans" pitchFamily="34" charset="-120"/>
              </a:rPr>
              <a:t>2025/01/01</a:t>
            </a: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03</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Shop &amp; Substitute</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Auto Grocery List Builder</a:t>
            </a:r>
            <a:endParaRPr lang="en-US" sz="1600" dirty="0"/>
          </a:p>
        </p:txBody>
      </p:sp>
      <p:sp>
        <p:nvSpPr>
          <p:cNvPr id="4" name="Shape 1"/>
          <p:cNvSpPr/>
          <p:nvPr/>
        </p:nvSpPr>
        <p:spPr>
          <a:xfrm>
            <a:off x="213360" y="1508125"/>
            <a:ext cx="11765280" cy="4257040"/>
          </a:xfrm>
          <a:prstGeom prst="roundRect">
            <a:avLst>
              <a:gd name="adj" fmla="val 8569"/>
            </a:avLst>
          </a:prstGeom>
          <a:solidFill>
            <a:srgbClr val="FFFFFF"/>
          </a:solidFill>
          <a:ln w="19050">
            <a:gradFill flip="none" rotWithShape="1">
              <a:gsLst>
                <a:gs pos="0">
                  <a:srgbClr val="E6E6FD"/>
                </a:gs>
                <a:gs pos="38000">
                  <a:srgbClr val="77B437">
                    <a:alpha val="0"/>
                  </a:srgbClr>
                </a:gs>
                <a:gs pos="66000">
                  <a:srgbClr val="80BD3F">
                    <a:alpha val="0"/>
                  </a:srgbClr>
                </a:gs>
                <a:gs pos="100000">
                  <a:srgbClr val="E6E6FD"/>
                </a:gs>
              </a:gsLst>
              <a:lin ang="0" scaled="1"/>
            </a:gradFill>
            <a:prstDash val="solid"/>
          </a:ln>
        </p:spPr>
      </p:sp>
      <p:sp>
        <p:nvSpPr>
          <p:cNvPr id="5" name="Text 2"/>
          <p:cNvSpPr/>
          <p:nvPr/>
        </p:nvSpPr>
        <p:spPr>
          <a:xfrm>
            <a:off x="213360" y="1508125"/>
            <a:ext cx="11765280" cy="425704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flipH="1">
            <a:off x="4675505" y="2216150"/>
            <a:ext cx="2840990" cy="2840990"/>
          </a:xfrm>
          <a:prstGeom prst="ellipse">
            <a:avLst/>
          </a:prstGeom>
          <a:solidFill>
            <a:srgbClr val="E1ADFD">
              <a:alpha val="12941"/>
            </a:srgbClr>
          </a:solidFill>
          <a:ln/>
        </p:spPr>
      </p:sp>
      <p:sp>
        <p:nvSpPr>
          <p:cNvPr id="7" name="Text 4"/>
          <p:cNvSpPr/>
          <p:nvPr/>
        </p:nvSpPr>
        <p:spPr>
          <a:xfrm>
            <a:off x="4675505" y="2216150"/>
            <a:ext cx="2840990" cy="284099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flipH="1">
            <a:off x="3959860" y="1500505"/>
            <a:ext cx="4272280" cy="4272280"/>
          </a:xfrm>
          <a:prstGeom prst="ellipse">
            <a:avLst/>
          </a:prstGeom>
          <a:solidFill>
            <a:srgbClr val="E6E6FD">
              <a:alpha val="12941"/>
            </a:srgbClr>
          </a:solidFill>
          <a:ln/>
        </p:spPr>
      </p:sp>
      <p:sp>
        <p:nvSpPr>
          <p:cNvPr id="9" name="Text 6"/>
          <p:cNvSpPr/>
          <p:nvPr/>
        </p:nvSpPr>
        <p:spPr>
          <a:xfrm>
            <a:off x="3959860" y="1500505"/>
            <a:ext cx="4272280" cy="427228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flipH="1">
            <a:off x="4408805" y="1949450"/>
            <a:ext cx="3374390" cy="3374390"/>
          </a:xfrm>
          <a:prstGeom prst="ellipse">
            <a:avLst/>
          </a:prstGeom>
          <a:solidFill>
            <a:srgbClr val="000000">
              <a:alpha val="0"/>
            </a:srgbClr>
          </a:solidFill>
          <a:ln w="12700">
            <a:solidFill>
              <a:srgbClr val="E1ADFD"/>
            </a:solidFill>
            <a:prstDash val="dash"/>
          </a:ln>
        </p:spPr>
      </p:sp>
      <p:sp>
        <p:nvSpPr>
          <p:cNvPr id="11" name="Text 8"/>
          <p:cNvSpPr/>
          <p:nvPr/>
        </p:nvSpPr>
        <p:spPr>
          <a:xfrm>
            <a:off x="4408805" y="1949450"/>
            <a:ext cx="3374390" cy="337439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flipH="1">
            <a:off x="5010785" y="2551430"/>
            <a:ext cx="2171065" cy="2171065"/>
          </a:xfrm>
          <a:prstGeom prst="ellipse">
            <a:avLst/>
          </a:prstGeom>
          <a:solidFill>
            <a:srgbClr val="E1ADFD"/>
          </a:solidFill>
          <a:ln/>
        </p:spPr>
      </p:sp>
      <p:sp>
        <p:nvSpPr>
          <p:cNvPr id="13" name="Text 10"/>
          <p:cNvSpPr/>
          <p:nvPr/>
        </p:nvSpPr>
        <p:spPr>
          <a:xfrm>
            <a:off x="5010785" y="2551430"/>
            <a:ext cx="2171065" cy="2171065"/>
          </a:xfrm>
          <a:prstGeom prst="rect">
            <a:avLst/>
          </a:prstGeom>
          <a:noFill/>
          <a:ln/>
        </p:spPr>
        <p:txBody>
          <a:bodyPr wrap="square" lIns="45720" tIns="91440" rIns="91440" bIns="45720" rtlCol="0" anchor="ctr"/>
          <a:lstStyle/>
          <a:p>
            <a:pPr>
              <a:lnSpc>
                <a:spcPct val="100000"/>
              </a:lnSpc>
            </a:pPr>
            <a:endParaRPr lang="en-US" sz="1600" dirty="0"/>
          </a:p>
        </p:txBody>
      </p:sp>
      <p:pic>
        <p:nvPicPr>
          <p:cNvPr id="14" name="Image 1" descr="https://kimi-img.moonshot.cn/pub/slides/slides_tmpl/image/25-08-27-20:07:40-d2nfa318bjvh7rlj0ggg.sv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515610" y="3046730"/>
            <a:ext cx="1189990" cy="1189990"/>
          </a:xfrm>
          <a:prstGeom prst="rect">
            <a:avLst/>
          </a:prstGeom>
        </p:spPr>
      </p:pic>
      <p:sp>
        <p:nvSpPr>
          <p:cNvPr id="15" name="Text 11"/>
          <p:cNvSpPr/>
          <p:nvPr/>
        </p:nvSpPr>
        <p:spPr>
          <a:xfrm>
            <a:off x="579755" y="2103120"/>
            <a:ext cx="3117850" cy="306784"/>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000000"/>
                </a:solidFill>
                <a:latin typeface="MiSans" pitchFamily="34" charset="0"/>
                <a:ea typeface="MiSans" pitchFamily="34" charset="-122"/>
                <a:cs typeface="MiSans" pitchFamily="34" charset="-120"/>
              </a:rPr>
              <a:t>Efficient Grocery Lists</a:t>
            </a:r>
            <a:endParaRPr lang="en-US" sz="1600" dirty="0"/>
          </a:p>
        </p:txBody>
      </p:sp>
      <p:sp>
        <p:nvSpPr>
          <p:cNvPr id="16" name="Text 12"/>
          <p:cNvSpPr/>
          <p:nvPr/>
        </p:nvSpPr>
        <p:spPr>
          <a:xfrm>
            <a:off x="560705" y="2835275"/>
            <a:ext cx="3116580" cy="2218730"/>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AI compiles comprehensive grocery lists from selected recipes, grouping items by store aisle. This reduces shopping time and ensures all necessary ingredients are purchased.</a:t>
            </a:r>
            <a:endParaRPr lang="en-US" sz="1600" dirty="0"/>
          </a:p>
        </p:txBody>
      </p:sp>
      <p:sp>
        <p:nvSpPr>
          <p:cNvPr id="17" name="Text 13"/>
          <p:cNvSpPr/>
          <p:nvPr/>
        </p:nvSpPr>
        <p:spPr>
          <a:xfrm>
            <a:off x="8479155" y="2103120"/>
            <a:ext cx="3117850" cy="645517"/>
          </a:xfrm>
          <a:prstGeom prst="rect">
            <a:avLst/>
          </a:prstGeom>
          <a:noFill/>
          <a:ln/>
        </p:spPr>
        <p:txBody>
          <a:bodyPr wrap="square" lIns="91440" tIns="45720" rIns="91440" bIns="45720" rtlCol="0" anchor="t">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Sync with Delivery Services</a:t>
            </a:r>
            <a:endParaRPr lang="en-US" sz="1600" dirty="0"/>
          </a:p>
        </p:txBody>
      </p:sp>
      <p:sp>
        <p:nvSpPr>
          <p:cNvPr id="18" name="Text 14"/>
          <p:cNvSpPr/>
          <p:nvPr/>
        </p:nvSpPr>
        <p:spPr>
          <a:xfrm>
            <a:off x="8460105" y="2835275"/>
            <a:ext cx="3116580" cy="2218730"/>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Tools like Instacart and AnyList integrate with AI to sync grocery lists with delivery services. This ensures that ingredients are always available, even if you can't make it to the store.</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Ingredient Swap Engine</a:t>
            </a:r>
            <a:endParaRPr lang="en-US" sz="1600" dirty="0"/>
          </a:p>
        </p:txBody>
      </p:sp>
      <p:sp>
        <p:nvSpPr>
          <p:cNvPr id="4" name="Shape 1"/>
          <p:cNvSpPr/>
          <p:nvPr/>
        </p:nvSpPr>
        <p:spPr>
          <a:xfrm>
            <a:off x="1086485" y="1710055"/>
            <a:ext cx="3119120" cy="4194175"/>
          </a:xfrm>
          <a:prstGeom prst="roundRect">
            <a:avLst>
              <a:gd name="adj" fmla="val 4788"/>
            </a:avLst>
          </a:prstGeom>
          <a:solidFill>
            <a:srgbClr val="FFFFFF"/>
          </a:solidFill>
          <a:ln w="25400">
            <a:solidFill>
              <a:srgbClr val="E6E6FD"/>
            </a:solidFill>
            <a:prstDash val="solid"/>
          </a:ln>
        </p:spPr>
      </p:sp>
      <p:sp>
        <p:nvSpPr>
          <p:cNvPr id="5" name="Text 2"/>
          <p:cNvSpPr/>
          <p:nvPr/>
        </p:nvSpPr>
        <p:spPr>
          <a:xfrm>
            <a:off x="1086485" y="1710055"/>
            <a:ext cx="3119120" cy="419417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4500880" y="1710055"/>
            <a:ext cx="3119120" cy="4194175"/>
          </a:xfrm>
          <a:prstGeom prst="roundRect">
            <a:avLst>
              <a:gd name="adj" fmla="val 4788"/>
            </a:avLst>
          </a:prstGeom>
          <a:solidFill>
            <a:srgbClr val="FFFFFF"/>
          </a:solidFill>
          <a:ln w="25400">
            <a:solidFill>
              <a:srgbClr val="E6E6FD"/>
            </a:solidFill>
            <a:prstDash val="solid"/>
          </a:ln>
        </p:spPr>
      </p:sp>
      <p:sp>
        <p:nvSpPr>
          <p:cNvPr id="7" name="Text 4"/>
          <p:cNvSpPr/>
          <p:nvPr/>
        </p:nvSpPr>
        <p:spPr>
          <a:xfrm>
            <a:off x="4500880" y="1710055"/>
            <a:ext cx="3119120" cy="419417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7915275" y="1710055"/>
            <a:ext cx="3119120" cy="4194175"/>
          </a:xfrm>
          <a:prstGeom prst="roundRect">
            <a:avLst>
              <a:gd name="adj" fmla="val 4788"/>
            </a:avLst>
          </a:prstGeom>
          <a:solidFill>
            <a:srgbClr val="FFFFFF"/>
          </a:solidFill>
          <a:ln w="25400">
            <a:solidFill>
              <a:srgbClr val="E6E6FD"/>
            </a:solidFill>
            <a:prstDash val="solid"/>
          </a:ln>
        </p:spPr>
      </p:sp>
      <p:sp>
        <p:nvSpPr>
          <p:cNvPr id="9" name="Text 6"/>
          <p:cNvSpPr/>
          <p:nvPr/>
        </p:nvSpPr>
        <p:spPr>
          <a:xfrm>
            <a:off x="7915275" y="1710055"/>
            <a:ext cx="3119120" cy="419417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7"/>
          <p:cNvSpPr/>
          <p:nvPr/>
        </p:nvSpPr>
        <p:spPr>
          <a:xfrm>
            <a:off x="1363980" y="1902460"/>
            <a:ext cx="722630" cy="552450"/>
          </a:xfrm>
          <a:prstGeom prst="rect">
            <a:avLst/>
          </a:prstGeom>
          <a:noFill/>
          <a:ln/>
        </p:spPr>
        <p:txBody>
          <a:bodyPr wrap="square" lIns="91440" tIns="45720" rIns="91440" bIns="45720" rtlCol="0" anchor="t">
            <a:spAutoFit/>
          </a:bodyPr>
          <a:lstStyle/>
          <a:p>
            <a:pPr>
              <a:lnSpc>
                <a:spcPct val="100000"/>
              </a:lnSpc>
            </a:pPr>
            <a:r>
              <a:rPr lang="en-US" sz="3600" b="1" dirty="0">
                <a:solidFill>
                  <a:srgbClr val="000000"/>
                </a:solidFill>
                <a:latin typeface="MiSans" pitchFamily="34" charset="0"/>
                <a:ea typeface="MiSans" pitchFamily="34" charset="-122"/>
                <a:cs typeface="MiSans" pitchFamily="34" charset="-120"/>
              </a:rPr>
              <a:t>01</a:t>
            </a:r>
            <a:endParaRPr lang="en-US" sz="1600" dirty="0"/>
          </a:p>
        </p:txBody>
      </p:sp>
      <p:sp>
        <p:nvSpPr>
          <p:cNvPr id="11" name="Text 8"/>
          <p:cNvSpPr/>
          <p:nvPr/>
        </p:nvSpPr>
        <p:spPr>
          <a:xfrm>
            <a:off x="1313180" y="2498090"/>
            <a:ext cx="265557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Flavor-Based Substitutions</a:t>
            </a:r>
            <a:endParaRPr lang="en-US" sz="1600" dirty="0"/>
          </a:p>
        </p:txBody>
      </p:sp>
      <p:sp>
        <p:nvSpPr>
          <p:cNvPr id="12" name="Text 9"/>
          <p:cNvSpPr/>
          <p:nvPr/>
        </p:nvSpPr>
        <p:spPr>
          <a:xfrm>
            <a:off x="1294130" y="3165475"/>
            <a:ext cx="2694940" cy="2090936"/>
          </a:xfrm>
          <a:prstGeom prst="rect">
            <a:avLst/>
          </a:prstGeom>
          <a:noFill/>
          <a:ln/>
        </p:spPr>
        <p:txBody>
          <a:bodyPr wrap="square" lIns="91440" tIns="45720" rIns="91440" bIns="45720" rtlCol="0" anchor="t">
            <a:spAutoFit/>
          </a:bodyPr>
          <a:lstStyle/>
          <a:p>
            <a:pPr>
              <a:lnSpc>
                <a:spcPct val="140000"/>
              </a:lnSpc>
            </a:pPr>
            <a:r>
              <a:rPr lang="en-US" sz="1400" dirty="0">
                <a:solidFill>
                  <a:srgbClr val="000000"/>
                </a:solidFill>
                <a:latin typeface="MiSans" pitchFamily="34" charset="0"/>
                <a:ea typeface="MiSans" pitchFamily="34" charset="-122"/>
                <a:cs typeface="MiSans" pitchFamily="34" charset="-120"/>
              </a:rPr>
              <a:t>AI suggests ingredient swaps based on flavor chemistry, ensuring that substitutions maintain the intended taste of the recipe. This is particularly useful when key ingredients are unavailable.</a:t>
            </a:r>
            <a:endParaRPr lang="en-US" sz="1600" dirty="0"/>
          </a:p>
        </p:txBody>
      </p:sp>
      <p:sp>
        <p:nvSpPr>
          <p:cNvPr id="13" name="Text 10"/>
          <p:cNvSpPr/>
          <p:nvPr/>
        </p:nvSpPr>
        <p:spPr>
          <a:xfrm>
            <a:off x="4778375" y="1902460"/>
            <a:ext cx="912495" cy="552450"/>
          </a:xfrm>
          <a:prstGeom prst="rect">
            <a:avLst/>
          </a:prstGeom>
          <a:noFill/>
          <a:ln/>
        </p:spPr>
        <p:txBody>
          <a:bodyPr wrap="square" lIns="91440" tIns="45720" rIns="91440" bIns="45720" rtlCol="0" anchor="t">
            <a:spAutoFit/>
          </a:bodyPr>
          <a:lstStyle/>
          <a:p>
            <a:pPr>
              <a:lnSpc>
                <a:spcPct val="100000"/>
              </a:lnSpc>
            </a:pPr>
            <a:r>
              <a:rPr lang="en-US" sz="3600" b="1" dirty="0">
                <a:solidFill>
                  <a:srgbClr val="000000"/>
                </a:solidFill>
                <a:latin typeface="MiSans" pitchFamily="34" charset="0"/>
                <a:ea typeface="MiSans" pitchFamily="34" charset="-122"/>
                <a:cs typeface="MiSans" pitchFamily="34" charset="-120"/>
              </a:rPr>
              <a:t>02</a:t>
            </a:r>
            <a:endParaRPr lang="en-US" sz="1600" dirty="0"/>
          </a:p>
        </p:txBody>
      </p:sp>
      <p:sp>
        <p:nvSpPr>
          <p:cNvPr id="14" name="Text 11"/>
          <p:cNvSpPr/>
          <p:nvPr/>
        </p:nvSpPr>
        <p:spPr>
          <a:xfrm>
            <a:off x="4727575" y="2498090"/>
            <a:ext cx="265557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Dietary Equivalence</a:t>
            </a:r>
            <a:endParaRPr lang="en-US" sz="1600" dirty="0"/>
          </a:p>
        </p:txBody>
      </p:sp>
      <p:sp>
        <p:nvSpPr>
          <p:cNvPr id="15" name="Text 12"/>
          <p:cNvSpPr/>
          <p:nvPr/>
        </p:nvSpPr>
        <p:spPr>
          <a:xfrm>
            <a:off x="4708525" y="3165475"/>
            <a:ext cx="2694940" cy="2389584"/>
          </a:xfrm>
          <a:prstGeom prst="rect">
            <a:avLst/>
          </a:prstGeom>
          <a:noFill/>
          <a:ln/>
        </p:spPr>
        <p:txBody>
          <a:bodyPr wrap="square" lIns="91440" tIns="45720" rIns="91440" bIns="45720" rtlCol="0" anchor="t">
            <a:spAutoFit/>
          </a:bodyPr>
          <a:lstStyle/>
          <a:p>
            <a:pPr>
              <a:lnSpc>
                <a:spcPct val="140000"/>
              </a:lnSpc>
            </a:pPr>
            <a:r>
              <a:rPr lang="en-US" sz="1400" dirty="0">
                <a:solidFill>
                  <a:srgbClr val="000000"/>
                </a:solidFill>
                <a:latin typeface="MiSans" pitchFamily="34" charset="0"/>
                <a:ea typeface="MiSans" pitchFamily="34" charset="-122"/>
                <a:cs typeface="MiSans" pitchFamily="34" charset="-120"/>
              </a:rPr>
              <a:t>AI recommends substitutions that match dietary requirements, such as using plant-based alternatives for meat or dairy. This ensures that recipes remain healthy and aligned with personal goals.</a:t>
            </a:r>
            <a:endParaRPr lang="en-US" sz="1600" dirty="0"/>
          </a:p>
        </p:txBody>
      </p:sp>
      <p:sp>
        <p:nvSpPr>
          <p:cNvPr id="16" name="Text 13"/>
          <p:cNvSpPr/>
          <p:nvPr/>
        </p:nvSpPr>
        <p:spPr>
          <a:xfrm>
            <a:off x="8192770" y="1902460"/>
            <a:ext cx="912495" cy="552450"/>
          </a:xfrm>
          <a:prstGeom prst="rect">
            <a:avLst/>
          </a:prstGeom>
          <a:noFill/>
          <a:ln/>
        </p:spPr>
        <p:txBody>
          <a:bodyPr wrap="square" lIns="91440" tIns="45720" rIns="91440" bIns="45720" rtlCol="0" anchor="t">
            <a:spAutoFit/>
          </a:bodyPr>
          <a:lstStyle/>
          <a:p>
            <a:pPr>
              <a:lnSpc>
                <a:spcPct val="100000"/>
              </a:lnSpc>
            </a:pPr>
            <a:r>
              <a:rPr lang="en-US" sz="3600" b="1" dirty="0">
                <a:solidFill>
                  <a:srgbClr val="000000"/>
                </a:solidFill>
                <a:latin typeface="MiSans" pitchFamily="34" charset="0"/>
                <a:ea typeface="MiSans" pitchFamily="34" charset="-122"/>
                <a:cs typeface="MiSans" pitchFamily="34" charset="-120"/>
              </a:rPr>
              <a:t>03</a:t>
            </a:r>
            <a:endParaRPr lang="en-US" sz="1600" dirty="0"/>
          </a:p>
        </p:txBody>
      </p:sp>
      <p:sp>
        <p:nvSpPr>
          <p:cNvPr id="17" name="Text 14"/>
          <p:cNvSpPr/>
          <p:nvPr/>
        </p:nvSpPr>
        <p:spPr>
          <a:xfrm>
            <a:off x="8141970" y="2498090"/>
            <a:ext cx="265557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Local Availability</a:t>
            </a:r>
            <a:endParaRPr lang="en-US" sz="1600" dirty="0"/>
          </a:p>
        </p:txBody>
      </p:sp>
      <p:sp>
        <p:nvSpPr>
          <p:cNvPr id="18" name="Text 15"/>
          <p:cNvSpPr/>
          <p:nvPr/>
        </p:nvSpPr>
        <p:spPr>
          <a:xfrm>
            <a:off x="8122920" y="3165475"/>
            <a:ext cx="2694940" cy="1792288"/>
          </a:xfrm>
          <a:prstGeom prst="rect">
            <a:avLst/>
          </a:prstGeom>
          <a:noFill/>
          <a:ln/>
        </p:spPr>
        <p:txBody>
          <a:bodyPr wrap="square" lIns="91440" tIns="45720" rIns="91440" bIns="45720" rtlCol="0" anchor="t">
            <a:spAutoFit/>
          </a:bodyPr>
          <a:lstStyle/>
          <a:p>
            <a:pPr>
              <a:lnSpc>
                <a:spcPct val="140000"/>
              </a:lnSpc>
            </a:pPr>
            <a:r>
              <a:rPr lang="en-US" sz="1400" dirty="0">
                <a:solidFill>
                  <a:srgbClr val="000000"/>
                </a:solidFill>
                <a:latin typeface="MiSans" pitchFamily="34" charset="0"/>
                <a:ea typeface="MiSans" pitchFamily="34" charset="-122"/>
                <a:cs typeface="MiSans" pitchFamily="34" charset="-120"/>
              </a:rPr>
              <a:t>AI considers local availability when suggesting ingredient swaps. This ensures that substitutions are practical and accessible, reducing the need for additional shopping trips.</a:t>
            </a: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04</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Cook &amp; Time</a:t>
            </a: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Step-by-Step Cook Guide</a:t>
            </a:r>
            <a:endParaRPr lang="en-US" sz="1600" dirty="0"/>
          </a:p>
        </p:txBody>
      </p:sp>
      <p:sp>
        <p:nvSpPr>
          <p:cNvPr id="4" name="Shape 1"/>
          <p:cNvSpPr/>
          <p:nvPr/>
        </p:nvSpPr>
        <p:spPr>
          <a:xfrm rot="21360000">
            <a:off x="987425" y="1570990"/>
            <a:ext cx="4177665" cy="1917065"/>
          </a:xfrm>
          <a:prstGeom prst="roundRect">
            <a:avLst>
              <a:gd name="adj" fmla="val 16667"/>
            </a:avLst>
          </a:prstGeom>
          <a:solidFill>
            <a:srgbClr val="E6E6FD"/>
          </a:solidFill>
          <a:ln/>
        </p:spPr>
      </p:sp>
      <p:sp>
        <p:nvSpPr>
          <p:cNvPr id="5" name="Text 2"/>
          <p:cNvSpPr/>
          <p:nvPr/>
        </p:nvSpPr>
        <p:spPr>
          <a:xfrm rot="21360000">
            <a:off x="987425" y="1570990"/>
            <a:ext cx="4177665" cy="191706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1085850" y="1597660"/>
            <a:ext cx="4714240" cy="2163445"/>
          </a:xfrm>
          <a:prstGeom prst="roundRect">
            <a:avLst>
              <a:gd name="adj" fmla="val 10334"/>
            </a:avLst>
          </a:prstGeom>
          <a:solidFill>
            <a:srgbClr val="FFFFFF"/>
          </a:solidFill>
          <a:ln w="25400">
            <a:solidFill>
              <a:srgbClr val="E6E6FD"/>
            </a:solidFill>
            <a:prstDash val="solid"/>
          </a:ln>
        </p:spPr>
      </p:sp>
      <p:sp>
        <p:nvSpPr>
          <p:cNvPr id="7" name="Text 4"/>
          <p:cNvSpPr/>
          <p:nvPr/>
        </p:nvSpPr>
        <p:spPr>
          <a:xfrm>
            <a:off x="1085850" y="1597660"/>
            <a:ext cx="4714240" cy="216344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rot="21360000">
            <a:off x="6570345" y="1570990"/>
            <a:ext cx="4177665" cy="1917065"/>
          </a:xfrm>
          <a:prstGeom prst="roundRect">
            <a:avLst>
              <a:gd name="adj" fmla="val 16667"/>
            </a:avLst>
          </a:prstGeom>
          <a:solidFill>
            <a:srgbClr val="E6E6FD"/>
          </a:solidFill>
          <a:ln/>
        </p:spPr>
      </p:sp>
      <p:sp>
        <p:nvSpPr>
          <p:cNvPr id="9" name="Text 6"/>
          <p:cNvSpPr/>
          <p:nvPr/>
        </p:nvSpPr>
        <p:spPr>
          <a:xfrm rot="21360000">
            <a:off x="6570345" y="1570990"/>
            <a:ext cx="4177665" cy="19170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6668770" y="1597660"/>
            <a:ext cx="4714240" cy="2163445"/>
          </a:xfrm>
          <a:prstGeom prst="roundRect">
            <a:avLst>
              <a:gd name="adj" fmla="val 10334"/>
            </a:avLst>
          </a:prstGeom>
          <a:solidFill>
            <a:srgbClr val="FFFFFF"/>
          </a:solidFill>
          <a:ln w="25400">
            <a:solidFill>
              <a:srgbClr val="E6E6FD"/>
            </a:solidFill>
            <a:prstDash val="solid"/>
          </a:ln>
        </p:spPr>
      </p:sp>
      <p:sp>
        <p:nvSpPr>
          <p:cNvPr id="11" name="Text 8"/>
          <p:cNvSpPr/>
          <p:nvPr/>
        </p:nvSpPr>
        <p:spPr>
          <a:xfrm>
            <a:off x="6668770" y="1597660"/>
            <a:ext cx="4714240" cy="2163445"/>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rot="21360000">
            <a:off x="987425" y="4090670"/>
            <a:ext cx="4177665" cy="1917065"/>
          </a:xfrm>
          <a:prstGeom prst="roundRect">
            <a:avLst>
              <a:gd name="adj" fmla="val 16667"/>
            </a:avLst>
          </a:prstGeom>
          <a:solidFill>
            <a:srgbClr val="E6E6FD"/>
          </a:solidFill>
          <a:ln/>
        </p:spPr>
      </p:sp>
      <p:sp>
        <p:nvSpPr>
          <p:cNvPr id="13" name="Text 10"/>
          <p:cNvSpPr/>
          <p:nvPr/>
        </p:nvSpPr>
        <p:spPr>
          <a:xfrm rot="21360000">
            <a:off x="987425" y="4090670"/>
            <a:ext cx="4177665" cy="1917065"/>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1085850" y="4117340"/>
            <a:ext cx="4714240" cy="2163445"/>
          </a:xfrm>
          <a:prstGeom prst="roundRect">
            <a:avLst>
              <a:gd name="adj" fmla="val 10334"/>
            </a:avLst>
          </a:prstGeom>
          <a:solidFill>
            <a:srgbClr val="FFFFFF"/>
          </a:solidFill>
          <a:ln w="25400">
            <a:solidFill>
              <a:srgbClr val="E6E6FD"/>
            </a:solidFill>
            <a:prstDash val="solid"/>
          </a:ln>
        </p:spPr>
      </p:sp>
      <p:sp>
        <p:nvSpPr>
          <p:cNvPr id="15" name="Text 12"/>
          <p:cNvSpPr/>
          <p:nvPr/>
        </p:nvSpPr>
        <p:spPr>
          <a:xfrm>
            <a:off x="1085850" y="4117340"/>
            <a:ext cx="4714240" cy="2163445"/>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rot="21360000">
            <a:off x="6570345" y="4090670"/>
            <a:ext cx="4177665" cy="1917065"/>
          </a:xfrm>
          <a:prstGeom prst="roundRect">
            <a:avLst>
              <a:gd name="adj" fmla="val 16667"/>
            </a:avLst>
          </a:prstGeom>
          <a:solidFill>
            <a:srgbClr val="E6E6FD"/>
          </a:solidFill>
          <a:ln/>
        </p:spPr>
      </p:sp>
      <p:sp>
        <p:nvSpPr>
          <p:cNvPr id="17" name="Text 14"/>
          <p:cNvSpPr/>
          <p:nvPr/>
        </p:nvSpPr>
        <p:spPr>
          <a:xfrm rot="21360000">
            <a:off x="6570345" y="4090670"/>
            <a:ext cx="4177665" cy="1917065"/>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5"/>
          <p:cNvSpPr/>
          <p:nvPr/>
        </p:nvSpPr>
        <p:spPr>
          <a:xfrm>
            <a:off x="6668770" y="4117340"/>
            <a:ext cx="4714240" cy="2163445"/>
          </a:xfrm>
          <a:prstGeom prst="roundRect">
            <a:avLst>
              <a:gd name="adj" fmla="val 10334"/>
            </a:avLst>
          </a:prstGeom>
          <a:solidFill>
            <a:srgbClr val="FFFFFF"/>
          </a:solidFill>
          <a:ln w="25400">
            <a:solidFill>
              <a:srgbClr val="E6E6FD"/>
            </a:solidFill>
            <a:prstDash val="solid"/>
          </a:ln>
        </p:spPr>
      </p:sp>
      <p:sp>
        <p:nvSpPr>
          <p:cNvPr id="19" name="Text 16"/>
          <p:cNvSpPr/>
          <p:nvPr/>
        </p:nvSpPr>
        <p:spPr>
          <a:xfrm>
            <a:off x="6668770" y="4117340"/>
            <a:ext cx="4714240" cy="2163445"/>
          </a:xfrm>
          <a:prstGeom prst="rect">
            <a:avLst/>
          </a:prstGeom>
          <a:noFill/>
          <a:ln/>
        </p:spPr>
        <p:txBody>
          <a:bodyPr wrap="square" lIns="45720" tIns="91440" rIns="91440" bIns="45720" rtlCol="0" anchor="ctr"/>
          <a:lstStyle/>
          <a:p>
            <a:pPr>
              <a:lnSpc>
                <a:spcPct val="100000"/>
              </a:lnSpc>
            </a:pPr>
            <a:endParaRPr lang="en-US" sz="1600" dirty="0"/>
          </a:p>
        </p:txBody>
      </p:sp>
      <p:sp>
        <p:nvSpPr>
          <p:cNvPr id="20" name="Text 17"/>
          <p:cNvSpPr/>
          <p:nvPr/>
        </p:nvSpPr>
        <p:spPr>
          <a:xfrm>
            <a:off x="1344930" y="1811655"/>
            <a:ext cx="431800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Real-Time Cooking Instructions</a:t>
            </a:r>
            <a:endParaRPr lang="en-US" sz="1600" dirty="0"/>
          </a:p>
        </p:txBody>
      </p:sp>
      <p:sp>
        <p:nvSpPr>
          <p:cNvPr id="21" name="Text 18"/>
          <p:cNvSpPr/>
          <p:nvPr/>
        </p:nvSpPr>
        <p:spPr>
          <a:xfrm>
            <a:off x="1325880" y="2209165"/>
            <a:ext cx="4394200" cy="1143397"/>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AI provides step-by-step cooking instructions in real time, ensuring that each step is clear and easy to follow. This is particularly helpful for complex recipes.</a:t>
            </a:r>
            <a:endParaRPr lang="en-US" sz="1600" dirty="0"/>
          </a:p>
        </p:txBody>
      </p:sp>
      <p:sp>
        <p:nvSpPr>
          <p:cNvPr id="22" name="Text 19"/>
          <p:cNvSpPr/>
          <p:nvPr/>
        </p:nvSpPr>
        <p:spPr>
          <a:xfrm>
            <a:off x="1344930" y="4331335"/>
            <a:ext cx="431800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Video Tutorials</a:t>
            </a:r>
            <a:endParaRPr lang="en-US" sz="1600" dirty="0"/>
          </a:p>
        </p:txBody>
      </p:sp>
      <p:sp>
        <p:nvSpPr>
          <p:cNvPr id="23" name="Text 20"/>
          <p:cNvSpPr/>
          <p:nvPr/>
        </p:nvSpPr>
        <p:spPr>
          <a:xfrm>
            <a:off x="1325880" y="4728845"/>
            <a:ext cx="4394200" cy="1143397"/>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AI integrates video snippets for techniques like knife skills or cooking temperatures. These visual aids make learning new techniques straightforward and accessible.</a:t>
            </a:r>
            <a:endParaRPr lang="en-US" sz="1600" dirty="0"/>
          </a:p>
        </p:txBody>
      </p:sp>
      <p:sp>
        <p:nvSpPr>
          <p:cNvPr id="24" name="Text 21"/>
          <p:cNvSpPr/>
          <p:nvPr/>
        </p:nvSpPr>
        <p:spPr>
          <a:xfrm>
            <a:off x="6927850" y="1811655"/>
            <a:ext cx="431800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Adjustments for Multitasking</a:t>
            </a:r>
            <a:endParaRPr lang="en-US" sz="1600" dirty="0"/>
          </a:p>
        </p:txBody>
      </p:sp>
      <p:sp>
        <p:nvSpPr>
          <p:cNvPr id="25" name="Text 22"/>
          <p:cNvSpPr/>
          <p:nvPr/>
        </p:nvSpPr>
        <p:spPr>
          <a:xfrm>
            <a:off x="6908800" y="2209165"/>
            <a:ext cx="4394200" cy="1143397"/>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AI adjusts cooking steps when multitasking, ensuring that all components of a meal are ready simultaneously. This reduces last-minute stress and ensures a smooth cooking experience.</a:t>
            </a:r>
            <a:endParaRPr lang="en-US" sz="1600" dirty="0"/>
          </a:p>
        </p:txBody>
      </p:sp>
      <p:sp>
        <p:nvSpPr>
          <p:cNvPr id="26" name="Text 23"/>
          <p:cNvSpPr/>
          <p:nvPr/>
        </p:nvSpPr>
        <p:spPr>
          <a:xfrm>
            <a:off x="6927850" y="4331335"/>
            <a:ext cx="431800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Voice Prompts</a:t>
            </a:r>
            <a:endParaRPr lang="en-US" sz="1600" dirty="0"/>
          </a:p>
        </p:txBody>
      </p:sp>
      <p:sp>
        <p:nvSpPr>
          <p:cNvPr id="27" name="Text 24"/>
          <p:cNvSpPr/>
          <p:nvPr/>
        </p:nvSpPr>
        <p:spPr>
          <a:xfrm>
            <a:off x="6908800" y="4728845"/>
            <a:ext cx="4394200" cy="1143397"/>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AI offers voice prompts for each step, allowing cooks to keep their hands clean and focus on the task at hand. This makes cooking more efficient and enjoyable.</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Shape 0"/>
          <p:cNvSpPr/>
          <p:nvPr/>
        </p:nvSpPr>
        <p:spPr>
          <a:xfrm>
            <a:off x="6689725" y="1536700"/>
            <a:ext cx="3867150" cy="3867150"/>
          </a:xfrm>
          <a:prstGeom prst="ellipse">
            <a:avLst/>
          </a:prstGeom>
          <a:solidFill>
            <a:srgbClr val="E1ADFD"/>
          </a:solidFill>
          <a:ln/>
        </p:spPr>
      </p:sp>
      <p:sp>
        <p:nvSpPr>
          <p:cNvPr id="4" name="Text 1"/>
          <p:cNvSpPr/>
          <p:nvPr/>
        </p:nvSpPr>
        <p:spPr>
          <a:xfrm>
            <a:off x="6689725" y="1536700"/>
            <a:ext cx="3867150" cy="386715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38-d2nfa2h8bjvh7rlj0gdg.png"/>
          <p:cNvPicPr>
            <a:picLocks noChangeAspect="1"/>
          </p:cNvPicPr>
          <p:nvPr/>
        </p:nvPicPr>
        <p:blipFill>
          <a:blip r:embed="rId4"/>
          <a:srcRect l="16" r="32"/>
          <a:stretch/>
        </p:blipFill>
        <p:spPr>
          <a:xfrm>
            <a:off x="6600825" y="1448435"/>
            <a:ext cx="3923665" cy="3923665"/>
          </a:xfrm>
          <a:prstGeom prst="rect">
            <a:avLst/>
          </a:prstGeom>
        </p:spPr>
      </p:pic>
      <p:sp>
        <p:nvSpPr>
          <p:cNvPr id="6" name="Text 2"/>
          <p:cNvSpPr/>
          <p:nvPr/>
        </p:nvSpPr>
        <p:spPr>
          <a:xfrm>
            <a:off x="957580" y="603885"/>
            <a:ext cx="97999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Smart Timer Coordination</a:t>
            </a:r>
            <a:endParaRPr lang="en-US" sz="1600" dirty="0"/>
          </a:p>
        </p:txBody>
      </p:sp>
      <p:sp>
        <p:nvSpPr>
          <p:cNvPr id="7" name="Shape 3"/>
          <p:cNvSpPr/>
          <p:nvPr/>
        </p:nvSpPr>
        <p:spPr>
          <a:xfrm>
            <a:off x="318" y="6286500"/>
            <a:ext cx="12191365" cy="571500"/>
          </a:xfrm>
          <a:prstGeom prst="rect">
            <a:avLst/>
          </a:prstGeom>
          <a:solidFill>
            <a:srgbClr val="E6E6FD"/>
          </a:solidFill>
          <a:ln/>
        </p:spPr>
      </p:sp>
      <p:sp>
        <p:nvSpPr>
          <p:cNvPr id="8" name="Text 4"/>
          <p:cNvSpPr/>
          <p:nvPr/>
        </p:nvSpPr>
        <p:spPr>
          <a:xfrm>
            <a:off x="318" y="6286500"/>
            <a:ext cx="12191365" cy="571500"/>
          </a:xfrm>
          <a:prstGeom prst="rect">
            <a:avLst/>
          </a:prstGeom>
          <a:noFill/>
          <a:ln/>
        </p:spPr>
        <p:txBody>
          <a:bodyPr wrap="square" lIns="45720" tIns="91440" rIns="91440" bIns="45720" rtlCol="0" anchor="ctr"/>
          <a:lstStyle/>
          <a:p>
            <a:pPr>
              <a:lnSpc>
                <a:spcPct val="100000"/>
              </a:lnSpc>
            </a:pPr>
            <a:endParaRPr lang="en-US" sz="1600" dirty="0"/>
          </a:p>
        </p:txBody>
      </p:sp>
      <p:sp>
        <p:nvSpPr>
          <p:cNvPr id="9" name="Text 5"/>
          <p:cNvSpPr/>
          <p:nvPr/>
        </p:nvSpPr>
        <p:spPr>
          <a:xfrm>
            <a:off x="957580" y="2174558"/>
            <a:ext cx="5080000"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Synchronized Timers</a:t>
            </a:r>
            <a:endParaRPr lang="en-US" sz="1600" dirty="0"/>
          </a:p>
        </p:txBody>
      </p:sp>
      <p:sp>
        <p:nvSpPr>
          <p:cNvPr id="10" name="Text 6"/>
          <p:cNvSpPr/>
          <p:nvPr/>
        </p:nvSpPr>
        <p:spPr>
          <a:xfrm>
            <a:off x="957580" y="2892425"/>
            <a:ext cx="5080000" cy="2260600"/>
          </a:xfrm>
          <a:prstGeom prst="rect">
            <a:avLst/>
          </a:prstGeom>
          <a:noFill/>
          <a:ln/>
        </p:spPr>
        <p:txBody>
          <a:bodyPr wrap="square" lIns="91440" tIns="45720" rIns="91440" bIns="45720" rtlCol="0" anchor="t"/>
          <a:lstStyle/>
          <a:p>
            <a:pPr>
              <a:lnSpc>
                <a:spcPct val="130000"/>
              </a:lnSpc>
            </a:pPr>
            <a:r>
              <a:rPr lang="en-US" sz="2000" dirty="0">
                <a:solidFill>
                  <a:srgbClr val="2B2F36"/>
                </a:solidFill>
                <a:latin typeface="MiSans" pitchFamily="34" charset="0"/>
                <a:ea typeface="MiSans" pitchFamily="34" charset="-122"/>
                <a:cs typeface="MiSans" pitchFamily="34" charset="-120"/>
              </a:rPr>
              <a:t>AI synchronizes multiple timers for different components of a meal, ensuring that everything finishes at the same time. This reduces the need for constant monitoring and makes cooking more manageable.</a:t>
            </a:r>
            <a:endParaRPr lang="en-US" sz="16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05</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Nutrition &amp; Track</a:t>
            </a: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Auto Nutrition Calculator</a:t>
            </a:r>
            <a:endParaRPr lang="en-US" sz="1600" dirty="0"/>
          </a:p>
        </p:txBody>
      </p:sp>
      <p:sp>
        <p:nvSpPr>
          <p:cNvPr id="4" name="Shape 1"/>
          <p:cNvSpPr/>
          <p:nvPr/>
        </p:nvSpPr>
        <p:spPr>
          <a:xfrm rot="21000000">
            <a:off x="1001395" y="1683385"/>
            <a:ext cx="2458085" cy="3895725"/>
          </a:xfrm>
          <a:prstGeom prst="roundRect">
            <a:avLst>
              <a:gd name="adj" fmla="val 16667"/>
            </a:avLst>
          </a:prstGeom>
          <a:solidFill>
            <a:srgbClr val="E6E6FD"/>
          </a:solidFill>
          <a:ln/>
        </p:spPr>
      </p:sp>
      <p:sp>
        <p:nvSpPr>
          <p:cNvPr id="5" name="Text 2"/>
          <p:cNvSpPr/>
          <p:nvPr/>
        </p:nvSpPr>
        <p:spPr>
          <a:xfrm rot="21000000">
            <a:off x="1001395" y="1683385"/>
            <a:ext cx="2458085" cy="389572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1123950" y="1897380"/>
            <a:ext cx="2672080" cy="3894455"/>
          </a:xfrm>
          <a:prstGeom prst="roundRect">
            <a:avLst>
              <a:gd name="adj" fmla="val 16667"/>
            </a:avLst>
          </a:prstGeom>
          <a:solidFill>
            <a:srgbClr val="FFFFFF"/>
          </a:solidFill>
          <a:ln w="3175">
            <a:gradFill flip="none" rotWithShape="1">
              <a:gsLst>
                <a:gs pos="0">
                  <a:srgbClr val="FFFFFF"/>
                </a:gs>
                <a:gs pos="45000">
                  <a:srgbClr val="FFFFFF"/>
                </a:gs>
                <a:gs pos="63000">
                  <a:srgbClr val="EDCEFE"/>
                </a:gs>
                <a:gs pos="84000">
                  <a:srgbClr val="E1ADFD"/>
                </a:gs>
                <a:gs pos="100000">
                  <a:srgbClr val="E1ADFD"/>
                </a:gs>
              </a:gsLst>
              <a:lin ang="2700000" scaled="1"/>
            </a:gradFill>
            <a:prstDash val="solid"/>
          </a:ln>
        </p:spPr>
      </p:sp>
      <p:sp>
        <p:nvSpPr>
          <p:cNvPr id="7" name="Text 4"/>
          <p:cNvSpPr/>
          <p:nvPr/>
        </p:nvSpPr>
        <p:spPr>
          <a:xfrm>
            <a:off x="1123950" y="1897380"/>
            <a:ext cx="2672080" cy="389445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rot="21000000">
            <a:off x="4618355" y="1683385"/>
            <a:ext cx="2458085" cy="3895725"/>
          </a:xfrm>
          <a:prstGeom prst="roundRect">
            <a:avLst>
              <a:gd name="adj" fmla="val 16667"/>
            </a:avLst>
          </a:prstGeom>
          <a:solidFill>
            <a:srgbClr val="E6E6FD"/>
          </a:solidFill>
          <a:ln/>
        </p:spPr>
      </p:sp>
      <p:sp>
        <p:nvSpPr>
          <p:cNvPr id="9" name="Text 6"/>
          <p:cNvSpPr/>
          <p:nvPr/>
        </p:nvSpPr>
        <p:spPr>
          <a:xfrm rot="21000000">
            <a:off x="4618355" y="1683385"/>
            <a:ext cx="2458085" cy="389572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4740910" y="1897380"/>
            <a:ext cx="2672080" cy="3894455"/>
          </a:xfrm>
          <a:prstGeom prst="roundRect">
            <a:avLst>
              <a:gd name="adj" fmla="val 16667"/>
            </a:avLst>
          </a:prstGeom>
          <a:solidFill>
            <a:srgbClr val="FFFFFF"/>
          </a:solidFill>
          <a:ln w="3175">
            <a:gradFill flip="none" rotWithShape="1">
              <a:gsLst>
                <a:gs pos="0">
                  <a:srgbClr val="FFFFFF"/>
                </a:gs>
                <a:gs pos="45000">
                  <a:srgbClr val="FFFFFF"/>
                </a:gs>
                <a:gs pos="63000">
                  <a:srgbClr val="EDCEFE"/>
                </a:gs>
                <a:gs pos="84000">
                  <a:srgbClr val="E1ADFD"/>
                </a:gs>
                <a:gs pos="100000">
                  <a:srgbClr val="E1ADFD"/>
                </a:gs>
              </a:gsLst>
              <a:lin ang="2700000" scaled="1"/>
            </a:gradFill>
            <a:prstDash val="solid"/>
          </a:ln>
        </p:spPr>
      </p:sp>
      <p:sp>
        <p:nvSpPr>
          <p:cNvPr id="11" name="Text 8"/>
          <p:cNvSpPr/>
          <p:nvPr/>
        </p:nvSpPr>
        <p:spPr>
          <a:xfrm>
            <a:off x="4740910" y="1897380"/>
            <a:ext cx="2672080" cy="3894455"/>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rot="21000000">
            <a:off x="8235315" y="1683385"/>
            <a:ext cx="2458085" cy="3895725"/>
          </a:xfrm>
          <a:prstGeom prst="roundRect">
            <a:avLst>
              <a:gd name="adj" fmla="val 16667"/>
            </a:avLst>
          </a:prstGeom>
          <a:solidFill>
            <a:srgbClr val="E6E6FD"/>
          </a:solidFill>
          <a:ln/>
        </p:spPr>
      </p:sp>
      <p:sp>
        <p:nvSpPr>
          <p:cNvPr id="13" name="Text 10"/>
          <p:cNvSpPr/>
          <p:nvPr/>
        </p:nvSpPr>
        <p:spPr>
          <a:xfrm rot="21000000">
            <a:off x="8235315" y="1683385"/>
            <a:ext cx="2458085" cy="3895725"/>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8357870" y="1897380"/>
            <a:ext cx="2672080" cy="3894455"/>
          </a:xfrm>
          <a:prstGeom prst="roundRect">
            <a:avLst>
              <a:gd name="adj" fmla="val 16667"/>
            </a:avLst>
          </a:prstGeom>
          <a:solidFill>
            <a:srgbClr val="FFFFFF"/>
          </a:solidFill>
          <a:ln w="3175">
            <a:gradFill flip="none" rotWithShape="1">
              <a:gsLst>
                <a:gs pos="0">
                  <a:srgbClr val="FFFFFF"/>
                </a:gs>
                <a:gs pos="45000">
                  <a:srgbClr val="FFFFFF"/>
                </a:gs>
                <a:gs pos="63000">
                  <a:srgbClr val="EDCEFE"/>
                </a:gs>
                <a:gs pos="84000">
                  <a:srgbClr val="E1ADFD"/>
                </a:gs>
                <a:gs pos="100000">
                  <a:srgbClr val="E1ADFD"/>
                </a:gs>
              </a:gsLst>
              <a:lin ang="2700000" scaled="1"/>
            </a:gradFill>
            <a:prstDash val="solid"/>
          </a:ln>
        </p:spPr>
      </p:sp>
      <p:sp>
        <p:nvSpPr>
          <p:cNvPr id="15" name="Text 12"/>
          <p:cNvSpPr/>
          <p:nvPr/>
        </p:nvSpPr>
        <p:spPr>
          <a:xfrm>
            <a:off x="8357870" y="1897380"/>
            <a:ext cx="2672080" cy="3894455"/>
          </a:xfrm>
          <a:prstGeom prst="rect">
            <a:avLst/>
          </a:prstGeom>
          <a:noFill/>
          <a:ln/>
        </p:spPr>
        <p:txBody>
          <a:bodyPr wrap="square" lIns="45720" tIns="91440" rIns="91440" bIns="45720" rtlCol="0" anchor="ctr"/>
          <a:lstStyle/>
          <a:p>
            <a:pPr>
              <a:lnSpc>
                <a:spcPct val="100000"/>
              </a:lnSpc>
            </a:pPr>
            <a:endParaRPr lang="en-US" sz="1600" dirty="0"/>
          </a:p>
        </p:txBody>
      </p:sp>
      <p:sp>
        <p:nvSpPr>
          <p:cNvPr id="16" name="Text 13"/>
          <p:cNvSpPr/>
          <p:nvPr/>
        </p:nvSpPr>
        <p:spPr>
          <a:xfrm>
            <a:off x="1381125" y="2271395"/>
            <a:ext cx="213868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Nutritional Analysis</a:t>
            </a:r>
            <a:endParaRPr lang="en-US" sz="1600" dirty="0"/>
          </a:p>
        </p:txBody>
      </p:sp>
      <p:sp>
        <p:nvSpPr>
          <p:cNvPr id="17" name="Text 14"/>
          <p:cNvSpPr/>
          <p:nvPr/>
        </p:nvSpPr>
        <p:spPr>
          <a:xfrm>
            <a:off x="1381125" y="2927985"/>
            <a:ext cx="2176145" cy="1910358"/>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AI calculates nutritional values such as calories, macros, and vitamins for each recipe. This ensures that meals are balanced and meet dietary goals.</a:t>
            </a:r>
            <a:endParaRPr lang="en-US" sz="1600" dirty="0"/>
          </a:p>
        </p:txBody>
      </p:sp>
      <p:sp>
        <p:nvSpPr>
          <p:cNvPr id="18" name="Text 15"/>
          <p:cNvSpPr/>
          <p:nvPr/>
        </p:nvSpPr>
        <p:spPr>
          <a:xfrm>
            <a:off x="4998085" y="2271395"/>
            <a:ext cx="213868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Daily Goal Tracking</a:t>
            </a:r>
            <a:endParaRPr lang="en-US" sz="1600" dirty="0"/>
          </a:p>
        </p:txBody>
      </p:sp>
      <p:sp>
        <p:nvSpPr>
          <p:cNvPr id="19" name="Text 16"/>
          <p:cNvSpPr/>
          <p:nvPr/>
        </p:nvSpPr>
        <p:spPr>
          <a:xfrm>
            <a:off x="4998085" y="2927985"/>
            <a:ext cx="2176145" cy="1910358"/>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AI integrates with apps like MyFitnessPal to track daily nutritional intake. This helps users stay on track with their health and wellness goals.</a:t>
            </a:r>
            <a:endParaRPr lang="en-US" sz="1600" dirty="0"/>
          </a:p>
        </p:txBody>
      </p:sp>
      <p:sp>
        <p:nvSpPr>
          <p:cNvPr id="20" name="Text 17"/>
          <p:cNvSpPr/>
          <p:nvPr/>
        </p:nvSpPr>
        <p:spPr>
          <a:xfrm>
            <a:off x="8615045" y="2271395"/>
            <a:ext cx="213868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Ingredient Adjustments</a:t>
            </a:r>
            <a:endParaRPr lang="en-US" sz="1600" dirty="0"/>
          </a:p>
        </p:txBody>
      </p:sp>
      <p:sp>
        <p:nvSpPr>
          <p:cNvPr id="21" name="Text 18"/>
          <p:cNvSpPr/>
          <p:nvPr/>
        </p:nvSpPr>
        <p:spPr>
          <a:xfrm>
            <a:off x="8615045" y="2927985"/>
            <a:ext cx="2176145" cy="1910358"/>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AI suggests ingredient tweaks to improve nutrition without compromising taste. This ensures that meals are both delicious and healthy.</a:t>
            </a:r>
            <a:endParaRPr lang="en-US" sz="16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Health Goal Meal Planner</a:t>
            </a:r>
            <a:endParaRPr lang="en-US" sz="1600" dirty="0"/>
          </a:p>
        </p:txBody>
      </p:sp>
      <p:sp>
        <p:nvSpPr>
          <p:cNvPr id="4" name="Shape 1"/>
          <p:cNvSpPr/>
          <p:nvPr/>
        </p:nvSpPr>
        <p:spPr>
          <a:xfrm>
            <a:off x="-6985" y="1494790"/>
            <a:ext cx="12206605" cy="1126490"/>
          </a:xfrm>
          <a:prstGeom prst="roundRect">
            <a:avLst>
              <a:gd name="adj" fmla="val 0"/>
            </a:avLst>
          </a:prstGeom>
          <a:solidFill>
            <a:srgbClr val="E6E6FD"/>
          </a:solidFill>
          <a:ln/>
        </p:spPr>
      </p:sp>
      <p:sp>
        <p:nvSpPr>
          <p:cNvPr id="5" name="Text 2"/>
          <p:cNvSpPr/>
          <p:nvPr/>
        </p:nvSpPr>
        <p:spPr>
          <a:xfrm>
            <a:off x="-6985" y="1494790"/>
            <a:ext cx="12206605" cy="112649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1092200" y="1925320"/>
            <a:ext cx="4359910" cy="4023360"/>
          </a:xfrm>
          <a:prstGeom prst="roundRect">
            <a:avLst>
              <a:gd name="adj" fmla="val 3066"/>
            </a:avLst>
          </a:prstGeom>
          <a:solidFill>
            <a:srgbClr val="FFFFFF"/>
          </a:solidFill>
          <a:ln w="19050">
            <a:solidFill>
              <a:srgbClr val="E1ADFD"/>
            </a:solidFill>
            <a:prstDash val="solid"/>
          </a:ln>
        </p:spPr>
      </p:sp>
      <p:sp>
        <p:nvSpPr>
          <p:cNvPr id="7" name="Text 4"/>
          <p:cNvSpPr/>
          <p:nvPr/>
        </p:nvSpPr>
        <p:spPr>
          <a:xfrm>
            <a:off x="1092200" y="1925320"/>
            <a:ext cx="4359910" cy="402336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1307465" y="3101340"/>
            <a:ext cx="3893185" cy="0"/>
          </a:xfrm>
          <a:prstGeom prst="line">
            <a:avLst/>
          </a:prstGeom>
          <a:noFill/>
          <a:ln w="19050">
            <a:solidFill>
              <a:srgbClr val="E1ADFD"/>
            </a:solidFill>
            <a:prstDash val="solid"/>
            <a:headEnd type="none"/>
            <a:tailEnd type="none"/>
          </a:ln>
        </p:spPr>
      </p:sp>
      <p:sp>
        <p:nvSpPr>
          <p:cNvPr id="9" name="Shape 6"/>
          <p:cNvSpPr/>
          <p:nvPr/>
        </p:nvSpPr>
        <p:spPr>
          <a:xfrm>
            <a:off x="5913120" y="1925320"/>
            <a:ext cx="4359910" cy="4023360"/>
          </a:xfrm>
          <a:prstGeom prst="roundRect">
            <a:avLst>
              <a:gd name="adj" fmla="val 3066"/>
            </a:avLst>
          </a:prstGeom>
          <a:solidFill>
            <a:srgbClr val="FFFFFF"/>
          </a:solidFill>
          <a:ln w="19050">
            <a:solidFill>
              <a:srgbClr val="E1ADFD"/>
            </a:solidFill>
            <a:prstDash val="solid"/>
          </a:ln>
        </p:spPr>
      </p:sp>
      <p:sp>
        <p:nvSpPr>
          <p:cNvPr id="10" name="Text 7"/>
          <p:cNvSpPr/>
          <p:nvPr/>
        </p:nvSpPr>
        <p:spPr>
          <a:xfrm>
            <a:off x="5913120" y="1925320"/>
            <a:ext cx="4359910" cy="402336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a:off x="6128385" y="3101340"/>
            <a:ext cx="3893185" cy="0"/>
          </a:xfrm>
          <a:prstGeom prst="line">
            <a:avLst/>
          </a:prstGeom>
          <a:noFill/>
          <a:ln w="19050">
            <a:solidFill>
              <a:srgbClr val="E1ADFD"/>
            </a:solidFill>
            <a:prstDash val="solid"/>
            <a:headEnd type="none"/>
            <a:tailEnd type="none"/>
          </a:ln>
        </p:spPr>
      </p:sp>
      <p:sp>
        <p:nvSpPr>
          <p:cNvPr id="12" name="Text 9"/>
          <p:cNvSpPr/>
          <p:nvPr/>
        </p:nvSpPr>
        <p:spPr>
          <a:xfrm>
            <a:off x="1326515" y="2209800"/>
            <a:ext cx="3891915"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Tailored Meal Plans</a:t>
            </a:r>
            <a:endParaRPr lang="en-US" sz="1600" dirty="0"/>
          </a:p>
        </p:txBody>
      </p:sp>
      <p:sp>
        <p:nvSpPr>
          <p:cNvPr id="13" name="Text 10"/>
          <p:cNvSpPr/>
          <p:nvPr/>
        </p:nvSpPr>
        <p:spPr>
          <a:xfrm>
            <a:off x="1307465" y="3155315"/>
            <a:ext cx="3893185" cy="1706563"/>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AI designs weekly menus aligned with specific health goals, such as weight loss or muscle gain. This ensures that meals are both satisfying and nutritionally balanced.</a:t>
            </a:r>
            <a:endParaRPr lang="en-US" sz="1600" dirty="0"/>
          </a:p>
        </p:txBody>
      </p:sp>
      <p:sp>
        <p:nvSpPr>
          <p:cNvPr id="14" name="Text 11"/>
          <p:cNvSpPr/>
          <p:nvPr/>
        </p:nvSpPr>
        <p:spPr>
          <a:xfrm>
            <a:off x="6147435" y="2209800"/>
            <a:ext cx="3891915"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Flavor Variety</a:t>
            </a:r>
            <a:endParaRPr lang="en-US" sz="1600" dirty="0"/>
          </a:p>
        </p:txBody>
      </p:sp>
      <p:sp>
        <p:nvSpPr>
          <p:cNvPr id="15" name="Text 12"/>
          <p:cNvSpPr/>
          <p:nvPr/>
        </p:nvSpPr>
        <p:spPr>
          <a:xfrm>
            <a:off x="6128385" y="3155315"/>
            <a:ext cx="3893185" cy="1365250"/>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AI ensures that meal plans include a variety of flavors and ingredients, making healthy eating enjoyable and sustainable.</a:t>
            </a:r>
            <a:endParaRPr lang="en-US" sz="1600" dirty="0"/>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06</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Practice &amp; Ethics</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1-d2nfa398bjvh7rlj0gig.png"/>
          <p:cNvPicPr>
            <a:picLocks noChangeAspect="1"/>
          </p:cNvPicPr>
          <p:nvPr/>
        </p:nvPicPr>
        <p:blipFill>
          <a:blip r:embed="rId4"/>
          <a:srcRect l="26" r="26"/>
          <a:stretch/>
        </p:blipFill>
        <p:spPr>
          <a:xfrm>
            <a:off x="635" y="-635"/>
            <a:ext cx="12207240" cy="6885305"/>
          </a:xfrm>
          <a:prstGeom prst="rect">
            <a:avLst/>
          </a:prstGeom>
        </p:spPr>
      </p:pic>
      <p:sp>
        <p:nvSpPr>
          <p:cNvPr id="4" name="Shape 0"/>
          <p:cNvSpPr/>
          <p:nvPr/>
        </p:nvSpPr>
        <p:spPr>
          <a:xfrm>
            <a:off x="5097145" y="1387475"/>
            <a:ext cx="5905500" cy="673100"/>
          </a:xfrm>
          <a:prstGeom prst="roundRect">
            <a:avLst>
              <a:gd name="adj" fmla="val 50000"/>
            </a:avLst>
          </a:prstGeom>
          <a:solidFill>
            <a:srgbClr val="EAFAFE">
              <a:alpha val="63137"/>
            </a:srgbClr>
          </a:solidFill>
          <a:ln/>
        </p:spPr>
      </p:sp>
      <p:sp>
        <p:nvSpPr>
          <p:cNvPr id="5" name="Text 1"/>
          <p:cNvSpPr/>
          <p:nvPr/>
        </p:nvSpPr>
        <p:spPr>
          <a:xfrm>
            <a:off x="5097145" y="1387475"/>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2"/>
          <p:cNvSpPr/>
          <p:nvPr/>
        </p:nvSpPr>
        <p:spPr>
          <a:xfrm flipH="1">
            <a:off x="6279515" y="1489710"/>
            <a:ext cx="12700" cy="467995"/>
          </a:xfrm>
          <a:prstGeom prst="line">
            <a:avLst/>
          </a:prstGeom>
          <a:noFill/>
          <a:ln w="19050">
            <a:solidFill>
              <a:srgbClr val="E1ADFD"/>
            </a:solidFill>
            <a:prstDash val="solid"/>
            <a:headEnd type="none"/>
            <a:tailEnd type="none"/>
          </a:ln>
        </p:spPr>
      </p:sp>
      <p:sp>
        <p:nvSpPr>
          <p:cNvPr id="7" name="Shape 3"/>
          <p:cNvSpPr/>
          <p:nvPr/>
        </p:nvSpPr>
        <p:spPr>
          <a:xfrm>
            <a:off x="5097145" y="2386330"/>
            <a:ext cx="5905500" cy="673100"/>
          </a:xfrm>
          <a:prstGeom prst="roundRect">
            <a:avLst>
              <a:gd name="adj" fmla="val 50000"/>
            </a:avLst>
          </a:prstGeom>
          <a:solidFill>
            <a:srgbClr val="EAFAFE">
              <a:alpha val="63137"/>
            </a:srgbClr>
          </a:solidFill>
          <a:ln/>
        </p:spPr>
      </p:sp>
      <p:sp>
        <p:nvSpPr>
          <p:cNvPr id="8" name="Text 4"/>
          <p:cNvSpPr/>
          <p:nvPr/>
        </p:nvSpPr>
        <p:spPr>
          <a:xfrm>
            <a:off x="5097145" y="2386330"/>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5"/>
          <p:cNvSpPr/>
          <p:nvPr/>
        </p:nvSpPr>
        <p:spPr>
          <a:xfrm flipH="1">
            <a:off x="6279515" y="2488565"/>
            <a:ext cx="12700" cy="467995"/>
          </a:xfrm>
          <a:prstGeom prst="line">
            <a:avLst/>
          </a:prstGeom>
          <a:noFill/>
          <a:ln w="19050">
            <a:solidFill>
              <a:srgbClr val="E1ADFD"/>
            </a:solidFill>
            <a:prstDash val="solid"/>
            <a:headEnd type="none"/>
            <a:tailEnd type="none"/>
          </a:ln>
        </p:spPr>
      </p:sp>
      <p:sp>
        <p:nvSpPr>
          <p:cNvPr id="10" name="Shape 6"/>
          <p:cNvSpPr/>
          <p:nvPr/>
        </p:nvSpPr>
        <p:spPr>
          <a:xfrm>
            <a:off x="5097145" y="3385185"/>
            <a:ext cx="5905500" cy="673100"/>
          </a:xfrm>
          <a:prstGeom prst="roundRect">
            <a:avLst>
              <a:gd name="adj" fmla="val 50000"/>
            </a:avLst>
          </a:prstGeom>
          <a:solidFill>
            <a:srgbClr val="EAFAFE">
              <a:alpha val="63137"/>
            </a:srgbClr>
          </a:solidFill>
          <a:ln/>
        </p:spPr>
      </p:sp>
      <p:sp>
        <p:nvSpPr>
          <p:cNvPr id="11" name="Text 7"/>
          <p:cNvSpPr/>
          <p:nvPr/>
        </p:nvSpPr>
        <p:spPr>
          <a:xfrm>
            <a:off x="5097145" y="3385185"/>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8"/>
          <p:cNvSpPr/>
          <p:nvPr/>
        </p:nvSpPr>
        <p:spPr>
          <a:xfrm flipH="1">
            <a:off x="6279515" y="3487420"/>
            <a:ext cx="12700" cy="467995"/>
          </a:xfrm>
          <a:prstGeom prst="line">
            <a:avLst/>
          </a:prstGeom>
          <a:noFill/>
          <a:ln w="19050">
            <a:solidFill>
              <a:srgbClr val="E1ADFD"/>
            </a:solidFill>
            <a:prstDash val="solid"/>
            <a:headEnd type="none"/>
            <a:tailEnd type="none"/>
          </a:ln>
        </p:spPr>
      </p:sp>
      <p:sp>
        <p:nvSpPr>
          <p:cNvPr id="13" name="Shape 9"/>
          <p:cNvSpPr/>
          <p:nvPr/>
        </p:nvSpPr>
        <p:spPr>
          <a:xfrm>
            <a:off x="5097145" y="4384040"/>
            <a:ext cx="5905500" cy="673100"/>
          </a:xfrm>
          <a:prstGeom prst="roundRect">
            <a:avLst>
              <a:gd name="adj" fmla="val 50000"/>
            </a:avLst>
          </a:prstGeom>
          <a:solidFill>
            <a:srgbClr val="EAFAFE">
              <a:alpha val="63137"/>
            </a:srgbClr>
          </a:solidFill>
          <a:ln/>
        </p:spPr>
      </p:sp>
      <p:sp>
        <p:nvSpPr>
          <p:cNvPr id="14" name="Text 10"/>
          <p:cNvSpPr/>
          <p:nvPr/>
        </p:nvSpPr>
        <p:spPr>
          <a:xfrm>
            <a:off x="5097145" y="4384040"/>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1"/>
          <p:cNvSpPr/>
          <p:nvPr/>
        </p:nvSpPr>
        <p:spPr>
          <a:xfrm flipH="1">
            <a:off x="6279515" y="4486275"/>
            <a:ext cx="12700" cy="467995"/>
          </a:xfrm>
          <a:prstGeom prst="line">
            <a:avLst/>
          </a:prstGeom>
          <a:noFill/>
          <a:ln w="19050">
            <a:solidFill>
              <a:srgbClr val="E1ADFD"/>
            </a:solidFill>
            <a:prstDash val="solid"/>
            <a:headEnd type="none"/>
            <a:tailEnd type="none"/>
          </a:ln>
        </p:spPr>
      </p:sp>
      <p:sp>
        <p:nvSpPr>
          <p:cNvPr id="16" name="Shape 12"/>
          <p:cNvSpPr/>
          <p:nvPr/>
        </p:nvSpPr>
        <p:spPr>
          <a:xfrm>
            <a:off x="5097145" y="5382895"/>
            <a:ext cx="5905500" cy="673100"/>
          </a:xfrm>
          <a:prstGeom prst="roundRect">
            <a:avLst>
              <a:gd name="adj" fmla="val 50000"/>
            </a:avLst>
          </a:prstGeom>
          <a:solidFill>
            <a:srgbClr val="EAFAFE">
              <a:alpha val="63137"/>
            </a:srgbClr>
          </a:solidFill>
          <a:ln/>
        </p:spPr>
      </p:sp>
      <p:sp>
        <p:nvSpPr>
          <p:cNvPr id="17" name="Text 13"/>
          <p:cNvSpPr/>
          <p:nvPr/>
        </p:nvSpPr>
        <p:spPr>
          <a:xfrm>
            <a:off x="5097145" y="5382895"/>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4"/>
          <p:cNvSpPr/>
          <p:nvPr/>
        </p:nvSpPr>
        <p:spPr>
          <a:xfrm flipH="1">
            <a:off x="6279515" y="5485130"/>
            <a:ext cx="12700" cy="467995"/>
          </a:xfrm>
          <a:prstGeom prst="line">
            <a:avLst/>
          </a:prstGeom>
          <a:noFill/>
          <a:ln w="19050">
            <a:solidFill>
              <a:srgbClr val="E1ADFD"/>
            </a:solidFill>
            <a:prstDash val="solid"/>
            <a:headEnd type="none"/>
            <a:tailEnd type="none"/>
          </a:ln>
        </p:spPr>
      </p:sp>
      <p:sp>
        <p:nvSpPr>
          <p:cNvPr id="19" name="Text 15"/>
          <p:cNvSpPr/>
          <p:nvPr/>
        </p:nvSpPr>
        <p:spPr>
          <a:xfrm>
            <a:off x="222885" y="988695"/>
            <a:ext cx="4090670" cy="1272540"/>
          </a:xfrm>
          <a:prstGeom prst="rect">
            <a:avLst/>
          </a:prstGeom>
          <a:noFill/>
          <a:ln/>
        </p:spPr>
        <p:txBody>
          <a:bodyPr wrap="square" lIns="0" tIns="0" rIns="0" bIns="0" rtlCol="0" anchor="ctr"/>
          <a:lstStyle/>
          <a:p>
            <a:pPr algn="ctr">
              <a:lnSpc>
                <a:spcPct val="100000"/>
              </a:lnSpc>
            </a:pPr>
            <a:r>
              <a:rPr lang="en-US" sz="4800" dirty="0">
                <a:solidFill>
                  <a:srgbClr val="000000"/>
                </a:solidFill>
                <a:latin typeface="MiSans" pitchFamily="34" charset="0"/>
                <a:ea typeface="MiSans" pitchFamily="34" charset="-122"/>
                <a:cs typeface="MiSans" pitchFamily="34" charset="-120"/>
              </a:rPr>
              <a:t>CONTENTS</a:t>
            </a:r>
            <a:endParaRPr lang="en-US" sz="1600" dirty="0"/>
          </a:p>
        </p:txBody>
      </p:sp>
      <p:sp>
        <p:nvSpPr>
          <p:cNvPr id="20" name="Text 16"/>
          <p:cNvSpPr/>
          <p:nvPr/>
        </p:nvSpPr>
        <p:spPr>
          <a:xfrm>
            <a:off x="5281295" y="1432560"/>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01</a:t>
            </a:r>
            <a:endParaRPr lang="en-US" sz="1600" dirty="0"/>
          </a:p>
        </p:txBody>
      </p:sp>
      <p:sp>
        <p:nvSpPr>
          <p:cNvPr id="21" name="Text 17"/>
          <p:cNvSpPr/>
          <p:nvPr/>
        </p:nvSpPr>
        <p:spPr>
          <a:xfrm>
            <a:off x="6348095" y="1494155"/>
            <a:ext cx="55473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AI &amp; the Chef</a:t>
            </a:r>
            <a:endParaRPr lang="en-US" sz="1600" dirty="0"/>
          </a:p>
        </p:txBody>
      </p:sp>
      <p:sp>
        <p:nvSpPr>
          <p:cNvPr id="22" name="Text 18"/>
          <p:cNvSpPr/>
          <p:nvPr/>
        </p:nvSpPr>
        <p:spPr>
          <a:xfrm>
            <a:off x="5281295" y="2431415"/>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02</a:t>
            </a:r>
            <a:endParaRPr lang="en-US" sz="1600" dirty="0"/>
          </a:p>
        </p:txBody>
      </p:sp>
      <p:sp>
        <p:nvSpPr>
          <p:cNvPr id="23" name="Text 19"/>
          <p:cNvSpPr/>
          <p:nvPr/>
        </p:nvSpPr>
        <p:spPr>
          <a:xfrm>
            <a:off x="6348095" y="2493010"/>
            <a:ext cx="55981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Plan &amp; Create</a:t>
            </a:r>
            <a:endParaRPr lang="en-US" sz="1600" dirty="0"/>
          </a:p>
        </p:txBody>
      </p:sp>
      <p:sp>
        <p:nvSpPr>
          <p:cNvPr id="24" name="Text 20"/>
          <p:cNvSpPr/>
          <p:nvPr/>
        </p:nvSpPr>
        <p:spPr>
          <a:xfrm>
            <a:off x="5281295" y="3430270"/>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03</a:t>
            </a:r>
            <a:endParaRPr lang="en-US" sz="1600" dirty="0"/>
          </a:p>
        </p:txBody>
      </p:sp>
      <p:sp>
        <p:nvSpPr>
          <p:cNvPr id="25" name="Text 21"/>
          <p:cNvSpPr/>
          <p:nvPr/>
        </p:nvSpPr>
        <p:spPr>
          <a:xfrm>
            <a:off x="6348095" y="3491865"/>
            <a:ext cx="55473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Shop &amp; Substitute</a:t>
            </a:r>
            <a:endParaRPr lang="en-US" sz="1600" dirty="0"/>
          </a:p>
        </p:txBody>
      </p:sp>
      <p:sp>
        <p:nvSpPr>
          <p:cNvPr id="26" name="Text 22"/>
          <p:cNvSpPr/>
          <p:nvPr/>
        </p:nvSpPr>
        <p:spPr>
          <a:xfrm>
            <a:off x="5281295" y="4429125"/>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04</a:t>
            </a:r>
            <a:endParaRPr lang="en-US" sz="1600" dirty="0"/>
          </a:p>
        </p:txBody>
      </p:sp>
      <p:sp>
        <p:nvSpPr>
          <p:cNvPr id="27" name="Text 23"/>
          <p:cNvSpPr/>
          <p:nvPr/>
        </p:nvSpPr>
        <p:spPr>
          <a:xfrm>
            <a:off x="6348095" y="4490720"/>
            <a:ext cx="55981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Cook &amp; Time</a:t>
            </a:r>
            <a:endParaRPr lang="en-US" sz="1600" dirty="0"/>
          </a:p>
        </p:txBody>
      </p:sp>
      <p:sp>
        <p:nvSpPr>
          <p:cNvPr id="28" name="Text 24"/>
          <p:cNvSpPr/>
          <p:nvPr/>
        </p:nvSpPr>
        <p:spPr>
          <a:xfrm>
            <a:off x="5281295" y="5427980"/>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05</a:t>
            </a:r>
            <a:endParaRPr lang="en-US" sz="1600" dirty="0"/>
          </a:p>
        </p:txBody>
      </p:sp>
      <p:sp>
        <p:nvSpPr>
          <p:cNvPr id="29" name="Text 25"/>
          <p:cNvSpPr/>
          <p:nvPr/>
        </p:nvSpPr>
        <p:spPr>
          <a:xfrm>
            <a:off x="6348095" y="5489575"/>
            <a:ext cx="55473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Nutrition &amp; Track</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Weekly Menu Lab</a:t>
            </a:r>
            <a:endParaRPr lang="en-US" sz="1600" dirty="0"/>
          </a:p>
        </p:txBody>
      </p:sp>
      <p:sp>
        <p:nvSpPr>
          <p:cNvPr id="4" name="Shape 1"/>
          <p:cNvSpPr/>
          <p:nvPr/>
        </p:nvSpPr>
        <p:spPr>
          <a:xfrm>
            <a:off x="-14605" y="2310130"/>
            <a:ext cx="12237085" cy="4582795"/>
          </a:xfrm>
          <a:prstGeom prst="rect">
            <a:avLst/>
          </a:prstGeom>
          <a:solidFill>
            <a:srgbClr val="E6E6FD"/>
          </a:solidFill>
          <a:ln/>
        </p:spPr>
      </p:sp>
      <p:sp>
        <p:nvSpPr>
          <p:cNvPr id="5" name="Text 2"/>
          <p:cNvSpPr/>
          <p:nvPr/>
        </p:nvSpPr>
        <p:spPr>
          <a:xfrm>
            <a:off x="-14605" y="2310130"/>
            <a:ext cx="12237085" cy="458279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7201313" y="1969179"/>
            <a:ext cx="637958" cy="637956"/>
          </a:xfrm>
          <a:prstGeom prst="ellipse">
            <a:avLst/>
          </a:prstGeom>
          <a:solidFill>
            <a:srgbClr val="E1ADFD"/>
          </a:solidFill>
          <a:ln/>
        </p:spPr>
      </p:sp>
      <p:sp>
        <p:nvSpPr>
          <p:cNvPr id="7" name="Text 4"/>
          <p:cNvSpPr/>
          <p:nvPr/>
        </p:nvSpPr>
        <p:spPr>
          <a:xfrm>
            <a:off x="7201313" y="1969179"/>
            <a:ext cx="637958" cy="637956"/>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9983883" y="1969179"/>
            <a:ext cx="637958" cy="637956"/>
          </a:xfrm>
          <a:prstGeom prst="ellipse">
            <a:avLst/>
          </a:prstGeom>
          <a:solidFill>
            <a:srgbClr val="E1ADFD"/>
          </a:solidFill>
          <a:ln/>
        </p:spPr>
      </p:sp>
      <p:sp>
        <p:nvSpPr>
          <p:cNvPr id="9" name="Text 6"/>
          <p:cNvSpPr/>
          <p:nvPr/>
        </p:nvSpPr>
        <p:spPr>
          <a:xfrm>
            <a:off x="9983883" y="1969179"/>
            <a:ext cx="637958" cy="637956"/>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4414933" y="1968544"/>
            <a:ext cx="637958" cy="637956"/>
          </a:xfrm>
          <a:prstGeom prst="ellipse">
            <a:avLst/>
          </a:prstGeom>
          <a:solidFill>
            <a:srgbClr val="E1ADFD"/>
          </a:solidFill>
          <a:ln/>
        </p:spPr>
      </p:sp>
      <p:sp>
        <p:nvSpPr>
          <p:cNvPr id="11" name="Text 8"/>
          <p:cNvSpPr/>
          <p:nvPr/>
        </p:nvSpPr>
        <p:spPr>
          <a:xfrm>
            <a:off x="4414933" y="1968544"/>
            <a:ext cx="637958" cy="637956"/>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1602518" y="1968544"/>
            <a:ext cx="637958" cy="637956"/>
          </a:xfrm>
          <a:prstGeom prst="ellipse">
            <a:avLst/>
          </a:prstGeom>
          <a:solidFill>
            <a:srgbClr val="E1ADFD"/>
          </a:solidFill>
          <a:ln/>
        </p:spPr>
      </p:sp>
      <p:sp>
        <p:nvSpPr>
          <p:cNvPr id="13" name="Text 10"/>
          <p:cNvSpPr/>
          <p:nvPr/>
        </p:nvSpPr>
        <p:spPr>
          <a:xfrm>
            <a:off x="1602518" y="1968544"/>
            <a:ext cx="637958" cy="637956"/>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779721" y="6270738"/>
            <a:ext cx="0" cy="125950"/>
          </a:xfrm>
          <a:prstGeom prst="line">
            <a:avLst/>
          </a:prstGeom>
          <a:noFill/>
          <a:ln w="12700">
            <a:solidFill>
              <a:srgbClr val="FFFFFF"/>
            </a:solidFill>
            <a:prstDash val="solid"/>
            <a:headEnd type="none"/>
            <a:tailEnd type="none"/>
          </a:ln>
        </p:spPr>
      </p:sp>
      <p:sp>
        <p:nvSpPr>
          <p:cNvPr id="15" name="Shape 12"/>
          <p:cNvSpPr/>
          <p:nvPr/>
        </p:nvSpPr>
        <p:spPr>
          <a:xfrm>
            <a:off x="867722" y="6270738"/>
            <a:ext cx="0" cy="125950"/>
          </a:xfrm>
          <a:prstGeom prst="line">
            <a:avLst/>
          </a:prstGeom>
          <a:noFill/>
          <a:ln w="12700">
            <a:solidFill>
              <a:srgbClr val="FFFFFF"/>
            </a:solidFill>
            <a:prstDash val="solid"/>
            <a:headEnd type="none"/>
            <a:tailEnd type="none"/>
          </a:ln>
        </p:spPr>
      </p:sp>
      <p:sp>
        <p:nvSpPr>
          <p:cNvPr id="16" name="Shape 13"/>
          <p:cNvSpPr/>
          <p:nvPr/>
        </p:nvSpPr>
        <p:spPr>
          <a:xfrm>
            <a:off x="955722" y="6166356"/>
            <a:ext cx="0" cy="220414"/>
          </a:xfrm>
          <a:prstGeom prst="line">
            <a:avLst/>
          </a:prstGeom>
          <a:noFill/>
          <a:ln w="12700">
            <a:solidFill>
              <a:srgbClr val="FFFFFF"/>
            </a:solidFill>
            <a:prstDash val="solid"/>
            <a:headEnd type="none"/>
            <a:tailEnd type="none"/>
          </a:ln>
        </p:spPr>
      </p:sp>
      <p:sp>
        <p:nvSpPr>
          <p:cNvPr id="17" name="Shape 14"/>
          <p:cNvSpPr/>
          <p:nvPr/>
        </p:nvSpPr>
        <p:spPr>
          <a:xfrm>
            <a:off x="1043723" y="6270738"/>
            <a:ext cx="0" cy="125950"/>
          </a:xfrm>
          <a:prstGeom prst="line">
            <a:avLst/>
          </a:prstGeom>
          <a:noFill/>
          <a:ln w="12700">
            <a:solidFill>
              <a:srgbClr val="FFFFFF"/>
            </a:solidFill>
            <a:prstDash val="solid"/>
            <a:headEnd type="none"/>
            <a:tailEnd type="none"/>
          </a:ln>
        </p:spPr>
      </p:sp>
      <p:sp>
        <p:nvSpPr>
          <p:cNvPr id="18" name="Shape 15"/>
          <p:cNvSpPr/>
          <p:nvPr/>
        </p:nvSpPr>
        <p:spPr>
          <a:xfrm>
            <a:off x="1131723" y="6270738"/>
            <a:ext cx="0" cy="125950"/>
          </a:xfrm>
          <a:prstGeom prst="line">
            <a:avLst/>
          </a:prstGeom>
          <a:noFill/>
          <a:ln w="12700">
            <a:solidFill>
              <a:srgbClr val="FFFFFF"/>
            </a:solidFill>
            <a:prstDash val="solid"/>
            <a:headEnd type="none"/>
            <a:tailEnd type="none"/>
          </a:ln>
        </p:spPr>
      </p:sp>
      <p:sp>
        <p:nvSpPr>
          <p:cNvPr id="19" name="Shape 16"/>
          <p:cNvSpPr/>
          <p:nvPr/>
        </p:nvSpPr>
        <p:spPr>
          <a:xfrm>
            <a:off x="10796832" y="6396446"/>
            <a:ext cx="116844" cy="116844"/>
          </a:xfrm>
          <a:prstGeom prst="ellipse">
            <a:avLst/>
          </a:prstGeom>
          <a:solidFill>
            <a:srgbClr val="FFFFFF"/>
          </a:solidFill>
          <a:ln/>
        </p:spPr>
      </p:sp>
      <p:sp>
        <p:nvSpPr>
          <p:cNvPr id="20" name="Text 17"/>
          <p:cNvSpPr/>
          <p:nvPr/>
        </p:nvSpPr>
        <p:spPr>
          <a:xfrm>
            <a:off x="10796832"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8"/>
          <p:cNvSpPr/>
          <p:nvPr/>
        </p:nvSpPr>
        <p:spPr>
          <a:xfrm>
            <a:off x="10989337" y="6396446"/>
            <a:ext cx="116844" cy="116844"/>
          </a:xfrm>
          <a:prstGeom prst="ellipse">
            <a:avLst/>
          </a:prstGeom>
          <a:solidFill>
            <a:srgbClr val="FFFFFF">
              <a:alpha val="56471"/>
            </a:srgbClr>
          </a:solidFill>
          <a:ln/>
        </p:spPr>
      </p:sp>
      <p:sp>
        <p:nvSpPr>
          <p:cNvPr id="22" name="Text 19"/>
          <p:cNvSpPr/>
          <p:nvPr/>
        </p:nvSpPr>
        <p:spPr>
          <a:xfrm>
            <a:off x="1098933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23" name="Shape 20"/>
          <p:cNvSpPr/>
          <p:nvPr/>
        </p:nvSpPr>
        <p:spPr>
          <a:xfrm>
            <a:off x="11186107" y="6396446"/>
            <a:ext cx="116844" cy="116844"/>
          </a:xfrm>
          <a:prstGeom prst="ellipse">
            <a:avLst/>
          </a:prstGeom>
          <a:solidFill>
            <a:srgbClr val="FFFFFF"/>
          </a:solidFill>
          <a:ln/>
        </p:spPr>
      </p:sp>
      <p:sp>
        <p:nvSpPr>
          <p:cNvPr id="24" name="Text 21"/>
          <p:cNvSpPr/>
          <p:nvPr/>
        </p:nvSpPr>
        <p:spPr>
          <a:xfrm>
            <a:off x="1118610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25" name="Shape 22"/>
          <p:cNvSpPr/>
          <p:nvPr/>
        </p:nvSpPr>
        <p:spPr>
          <a:xfrm>
            <a:off x="11382877" y="6396446"/>
            <a:ext cx="116844" cy="116844"/>
          </a:xfrm>
          <a:prstGeom prst="ellipse">
            <a:avLst/>
          </a:prstGeom>
          <a:solidFill>
            <a:srgbClr val="FFFFFF">
              <a:alpha val="56471"/>
            </a:srgbClr>
          </a:solidFill>
          <a:ln/>
        </p:spPr>
      </p:sp>
      <p:sp>
        <p:nvSpPr>
          <p:cNvPr id="26" name="Text 23"/>
          <p:cNvSpPr/>
          <p:nvPr/>
        </p:nvSpPr>
        <p:spPr>
          <a:xfrm>
            <a:off x="1138287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27" name="Shape 24"/>
          <p:cNvSpPr/>
          <p:nvPr/>
        </p:nvSpPr>
        <p:spPr>
          <a:xfrm>
            <a:off x="1538592" y="2128454"/>
            <a:ext cx="765810" cy="340360"/>
          </a:xfrm>
          <a:prstGeom prst="rect">
            <a:avLst/>
          </a:prstGeom>
          <a:solidFill>
            <a:srgbClr val="000000">
              <a:alpha val="0"/>
            </a:srgbClr>
          </a:solidFill>
          <a:ln/>
        </p:spPr>
      </p:sp>
      <p:sp>
        <p:nvSpPr>
          <p:cNvPr id="28" name="Text 25"/>
          <p:cNvSpPr/>
          <p:nvPr/>
        </p:nvSpPr>
        <p:spPr>
          <a:xfrm>
            <a:off x="1538592" y="2128454"/>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01</a:t>
            </a:r>
            <a:endParaRPr lang="en-US" sz="1600" dirty="0"/>
          </a:p>
        </p:txBody>
      </p:sp>
      <p:sp>
        <p:nvSpPr>
          <p:cNvPr id="29" name="Text 26"/>
          <p:cNvSpPr/>
          <p:nvPr/>
        </p:nvSpPr>
        <p:spPr>
          <a:xfrm>
            <a:off x="897888" y="2741527"/>
            <a:ext cx="2087248" cy="597892"/>
          </a:xfrm>
          <a:prstGeom prst="rect">
            <a:avLst/>
          </a:prstGeom>
          <a:noFill/>
          <a:ln/>
        </p:spPr>
        <p:txBody>
          <a:bodyPr wrap="square" lIns="0" tIns="0" rIns="0" bIns="0" rtlCol="0" anchor="t">
            <a:spAutoFit/>
          </a:bodyPr>
          <a:lstStyle/>
          <a:p>
            <a:pPr algn="ctr">
              <a:lnSpc>
                <a:spcPct val="100000"/>
              </a:lnSpc>
            </a:pPr>
            <a:r>
              <a:rPr lang="en-US" sz="1800" b="1" dirty="0">
                <a:solidFill>
                  <a:srgbClr val="000000"/>
                </a:solidFill>
                <a:latin typeface="MiSans" pitchFamily="34" charset="0"/>
                <a:ea typeface="MiSans" pitchFamily="34" charset="-122"/>
                <a:cs typeface="MiSans" pitchFamily="34" charset="-120"/>
              </a:rPr>
              <a:t>Pantry List Utilization</a:t>
            </a:r>
            <a:endParaRPr lang="en-US" sz="1600" dirty="0"/>
          </a:p>
        </p:txBody>
      </p:sp>
      <p:sp>
        <p:nvSpPr>
          <p:cNvPr id="30" name="Text 27"/>
          <p:cNvSpPr/>
          <p:nvPr/>
        </p:nvSpPr>
        <p:spPr>
          <a:xfrm>
            <a:off x="793750" y="3383915"/>
            <a:ext cx="2273300" cy="3134360"/>
          </a:xfrm>
          <a:prstGeom prst="rect">
            <a:avLst/>
          </a:prstGeom>
          <a:noFill/>
          <a:ln/>
        </p:spPr>
        <p:txBody>
          <a:bodyPr wrap="square" lIns="45720" tIns="45720" rIns="45720" bIns="45720" rtlCol="0" anchor="t"/>
          <a:lstStyle/>
          <a:p>
            <a:pPr>
              <a:lnSpc>
                <a:spcPct val="130000"/>
              </a:lnSpc>
            </a:pPr>
            <a:r>
              <a:rPr lang="en-US" sz="1400" dirty="0">
                <a:solidFill>
                  <a:srgbClr val="000000"/>
                </a:solidFill>
                <a:latin typeface="MiSans" pitchFamily="34" charset="0"/>
                <a:ea typeface="MiSans" pitchFamily="34" charset="-122"/>
                <a:cs typeface="MiSans" pitchFamily="34" charset="-120"/>
              </a:rPr>
              <a:t>Use AI tools like ChatGPT or Mealime to generate five dinner recipes based on a given pantry list. This ensures efficient use of available ingredients.</a:t>
            </a:r>
            <a:endParaRPr lang="en-US" sz="1600" dirty="0"/>
          </a:p>
        </p:txBody>
      </p:sp>
      <p:sp>
        <p:nvSpPr>
          <p:cNvPr id="31" name="Shape 28"/>
          <p:cNvSpPr/>
          <p:nvPr/>
        </p:nvSpPr>
        <p:spPr>
          <a:xfrm>
            <a:off x="4351655" y="2121535"/>
            <a:ext cx="765810" cy="340360"/>
          </a:xfrm>
          <a:prstGeom prst="rect">
            <a:avLst/>
          </a:prstGeom>
          <a:solidFill>
            <a:srgbClr val="000000">
              <a:alpha val="0"/>
            </a:srgbClr>
          </a:solidFill>
          <a:ln/>
        </p:spPr>
      </p:sp>
      <p:sp>
        <p:nvSpPr>
          <p:cNvPr id="32" name="Text 29"/>
          <p:cNvSpPr/>
          <p:nvPr/>
        </p:nvSpPr>
        <p:spPr>
          <a:xfrm>
            <a:off x="4351655" y="2121535"/>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02</a:t>
            </a:r>
            <a:endParaRPr lang="en-US" sz="1600" dirty="0"/>
          </a:p>
        </p:txBody>
      </p:sp>
      <p:sp>
        <p:nvSpPr>
          <p:cNvPr id="33" name="Text 30"/>
          <p:cNvSpPr/>
          <p:nvPr/>
        </p:nvSpPr>
        <p:spPr>
          <a:xfrm>
            <a:off x="3665221" y="2741527"/>
            <a:ext cx="2087245" cy="597892"/>
          </a:xfrm>
          <a:prstGeom prst="rect">
            <a:avLst/>
          </a:prstGeom>
          <a:noFill/>
          <a:ln/>
        </p:spPr>
        <p:txBody>
          <a:bodyPr wrap="square" lIns="0" tIns="0" rIns="0" bIns="0" rtlCol="0" anchor="t">
            <a:spAutoFit/>
          </a:bodyPr>
          <a:lstStyle/>
          <a:p>
            <a:pPr algn="ctr">
              <a:lnSpc>
                <a:spcPct val="100000"/>
              </a:lnSpc>
            </a:pPr>
            <a:r>
              <a:rPr lang="en-US" sz="1800" b="1" dirty="0">
                <a:solidFill>
                  <a:srgbClr val="000000"/>
                </a:solidFill>
                <a:latin typeface="MiSans" pitchFamily="34" charset="0"/>
                <a:ea typeface="MiSans" pitchFamily="34" charset="-122"/>
                <a:cs typeface="MiSans" pitchFamily="34" charset="-120"/>
              </a:rPr>
              <a:t>Grocery List Creation</a:t>
            </a:r>
            <a:endParaRPr lang="en-US" sz="1600" dirty="0"/>
          </a:p>
        </p:txBody>
      </p:sp>
      <p:sp>
        <p:nvSpPr>
          <p:cNvPr id="34" name="Text 31"/>
          <p:cNvSpPr/>
          <p:nvPr/>
        </p:nvSpPr>
        <p:spPr>
          <a:xfrm>
            <a:off x="3594734" y="3383915"/>
            <a:ext cx="2240296" cy="1715294"/>
          </a:xfrm>
          <a:prstGeom prst="rect">
            <a:avLst/>
          </a:prstGeom>
          <a:noFill/>
          <a:ln/>
        </p:spPr>
        <p:txBody>
          <a:bodyPr wrap="square" lIns="45720" tIns="45720" rIns="4572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AI creates an aisle-organized grocery list from the selected recipes, ensuring that all necessary items are purchased without waste.</a:t>
            </a:r>
            <a:endParaRPr lang="en-US" sz="1600" dirty="0"/>
          </a:p>
        </p:txBody>
      </p:sp>
      <p:sp>
        <p:nvSpPr>
          <p:cNvPr id="35" name="Shape 32"/>
          <p:cNvSpPr/>
          <p:nvPr/>
        </p:nvSpPr>
        <p:spPr>
          <a:xfrm>
            <a:off x="7136130" y="2121535"/>
            <a:ext cx="765810" cy="340360"/>
          </a:xfrm>
          <a:prstGeom prst="rect">
            <a:avLst/>
          </a:prstGeom>
          <a:solidFill>
            <a:srgbClr val="000000">
              <a:alpha val="0"/>
            </a:srgbClr>
          </a:solidFill>
          <a:ln/>
        </p:spPr>
      </p:sp>
      <p:sp>
        <p:nvSpPr>
          <p:cNvPr id="36" name="Text 33"/>
          <p:cNvSpPr/>
          <p:nvPr/>
        </p:nvSpPr>
        <p:spPr>
          <a:xfrm>
            <a:off x="7136130" y="2121535"/>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03</a:t>
            </a:r>
            <a:endParaRPr lang="en-US" sz="1600" dirty="0"/>
          </a:p>
        </p:txBody>
      </p:sp>
      <p:sp>
        <p:nvSpPr>
          <p:cNvPr id="37" name="Text 34"/>
          <p:cNvSpPr/>
          <p:nvPr/>
        </p:nvSpPr>
        <p:spPr>
          <a:xfrm>
            <a:off x="6432551" y="2741527"/>
            <a:ext cx="2087245" cy="597892"/>
          </a:xfrm>
          <a:prstGeom prst="rect">
            <a:avLst/>
          </a:prstGeom>
          <a:noFill/>
          <a:ln/>
        </p:spPr>
        <p:txBody>
          <a:bodyPr wrap="square" lIns="0" tIns="0" rIns="0" bIns="0" rtlCol="0" anchor="t">
            <a:spAutoFit/>
          </a:bodyPr>
          <a:lstStyle/>
          <a:p>
            <a:pPr algn="ctr">
              <a:lnSpc>
                <a:spcPct val="100000"/>
              </a:lnSpc>
            </a:pPr>
            <a:r>
              <a:rPr lang="en-US" sz="1800" b="1" dirty="0">
                <a:solidFill>
                  <a:srgbClr val="000000"/>
                </a:solidFill>
                <a:latin typeface="MiSans" pitchFamily="34" charset="0"/>
                <a:ea typeface="MiSans" pitchFamily="34" charset="-122"/>
                <a:cs typeface="MiSans" pitchFamily="34" charset="-120"/>
              </a:rPr>
              <a:t>Ingredient Substitutions</a:t>
            </a:r>
            <a:endParaRPr lang="en-US" sz="1600" dirty="0"/>
          </a:p>
        </p:txBody>
      </p:sp>
      <p:sp>
        <p:nvSpPr>
          <p:cNvPr id="38" name="Text 35"/>
          <p:cNvSpPr/>
          <p:nvPr/>
        </p:nvSpPr>
        <p:spPr>
          <a:xfrm>
            <a:off x="6361777" y="3362326"/>
            <a:ext cx="2273002" cy="1715294"/>
          </a:xfrm>
          <a:prstGeom prst="rect">
            <a:avLst/>
          </a:prstGeom>
          <a:noFill/>
          <a:ln/>
        </p:spPr>
        <p:txBody>
          <a:bodyPr wrap="square" lIns="45720" tIns="45720" rIns="4572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AI suggests substitutions for missing ingredients, ensuring that recipes can still be made without additional trips to the store.</a:t>
            </a:r>
            <a:endParaRPr lang="en-US" sz="1600" dirty="0"/>
          </a:p>
        </p:txBody>
      </p:sp>
      <p:sp>
        <p:nvSpPr>
          <p:cNvPr id="39" name="Shape 36"/>
          <p:cNvSpPr/>
          <p:nvPr/>
        </p:nvSpPr>
        <p:spPr>
          <a:xfrm>
            <a:off x="9936480" y="2121535"/>
            <a:ext cx="765810" cy="340360"/>
          </a:xfrm>
          <a:prstGeom prst="rect">
            <a:avLst/>
          </a:prstGeom>
          <a:solidFill>
            <a:srgbClr val="000000">
              <a:alpha val="0"/>
            </a:srgbClr>
          </a:solidFill>
          <a:ln/>
        </p:spPr>
      </p:sp>
      <p:sp>
        <p:nvSpPr>
          <p:cNvPr id="40" name="Text 37"/>
          <p:cNvSpPr/>
          <p:nvPr/>
        </p:nvSpPr>
        <p:spPr>
          <a:xfrm>
            <a:off x="9936480" y="2121535"/>
            <a:ext cx="765810" cy="340360"/>
          </a:xfrm>
          <a:prstGeom prst="rect">
            <a:avLst/>
          </a:prstGeom>
          <a:noFill/>
          <a:ln/>
        </p:spPr>
        <p:txBody>
          <a:bodyPr wrap="square" lIns="0" tIns="0" rIns="0" bIns="0" rtlCol="0" anchor="t"/>
          <a:lstStyle/>
          <a:p>
            <a:pPr algn="ctr">
              <a:lnSpc>
                <a:spcPct val="100000"/>
              </a:lnSpc>
            </a:pPr>
            <a:r>
              <a:rPr lang="en-US" sz="1800" dirty="0">
                <a:solidFill>
                  <a:srgbClr val="FFFFFF"/>
                </a:solidFill>
                <a:latin typeface="MiSans" pitchFamily="34" charset="0"/>
                <a:ea typeface="MiSans" pitchFamily="34" charset="-122"/>
                <a:cs typeface="MiSans" pitchFamily="34" charset="-120"/>
              </a:rPr>
              <a:t>04</a:t>
            </a:r>
            <a:endParaRPr lang="en-US" sz="1600" dirty="0"/>
          </a:p>
        </p:txBody>
      </p:sp>
      <p:sp>
        <p:nvSpPr>
          <p:cNvPr id="41" name="Text 38"/>
          <p:cNvSpPr/>
          <p:nvPr/>
        </p:nvSpPr>
        <p:spPr>
          <a:xfrm>
            <a:off x="9199881" y="2741527"/>
            <a:ext cx="2087245" cy="597892"/>
          </a:xfrm>
          <a:prstGeom prst="rect">
            <a:avLst/>
          </a:prstGeom>
          <a:noFill/>
          <a:ln/>
        </p:spPr>
        <p:txBody>
          <a:bodyPr wrap="square" lIns="0" tIns="0" rIns="0" bIns="0" rtlCol="0" anchor="t">
            <a:spAutoFit/>
          </a:bodyPr>
          <a:lstStyle/>
          <a:p>
            <a:pPr algn="ctr">
              <a:lnSpc>
                <a:spcPct val="100000"/>
              </a:lnSpc>
            </a:pPr>
            <a:r>
              <a:rPr lang="en-US" sz="1800" b="1" dirty="0">
                <a:solidFill>
                  <a:srgbClr val="000000"/>
                </a:solidFill>
                <a:latin typeface="MiSans" pitchFamily="34" charset="0"/>
                <a:ea typeface="MiSans" pitchFamily="34" charset="-122"/>
                <a:cs typeface="MiSans" pitchFamily="34" charset="-120"/>
              </a:rPr>
              <a:t>Reducing Food Waste</a:t>
            </a:r>
            <a:endParaRPr lang="en-US" sz="1600" dirty="0"/>
          </a:p>
        </p:txBody>
      </p:sp>
      <p:sp>
        <p:nvSpPr>
          <p:cNvPr id="42" name="Text 39"/>
          <p:cNvSpPr/>
          <p:nvPr/>
        </p:nvSpPr>
        <p:spPr>
          <a:xfrm>
            <a:off x="9175797" y="3383915"/>
            <a:ext cx="2240295" cy="1715294"/>
          </a:xfrm>
          <a:prstGeom prst="rect">
            <a:avLst/>
          </a:prstGeom>
          <a:noFill/>
          <a:ln/>
        </p:spPr>
        <p:txBody>
          <a:bodyPr wrap="square" lIns="45720" tIns="45720" rIns="4572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By planning meals based on existing ingredients and suggesting substitutions, AI helps reduce food waste and save money.</a:t>
            </a:r>
            <a:endParaRPr lang="en-US" sz="1600" dirty="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957580" y="603885"/>
            <a:ext cx="97999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Responsible AI Cooking</a:t>
            </a:r>
            <a:endParaRPr lang="en-US" sz="1600" dirty="0"/>
          </a:p>
        </p:txBody>
      </p:sp>
      <p:sp>
        <p:nvSpPr>
          <p:cNvPr id="4" name="Shape 1"/>
          <p:cNvSpPr/>
          <p:nvPr/>
        </p:nvSpPr>
        <p:spPr>
          <a:xfrm flipH="1">
            <a:off x="1953895" y="5340985"/>
            <a:ext cx="495300" cy="490855"/>
          </a:xfrm>
          <a:prstGeom prst="ellipse">
            <a:avLst/>
          </a:prstGeom>
          <a:gradFill flip="none" rotWithShape="1">
            <a:gsLst>
              <a:gs pos="0">
                <a:srgbClr val="92D050"/>
              </a:gs>
              <a:gs pos="29000">
                <a:srgbClr val="92D050"/>
              </a:gs>
              <a:gs pos="100000">
                <a:srgbClr val="FFFF00"/>
              </a:gs>
            </a:gsLst>
            <a:lin ang="10800000" scaled="1"/>
          </a:gradFill>
          <a:ln/>
        </p:spPr>
      </p:sp>
      <p:sp>
        <p:nvSpPr>
          <p:cNvPr id="5" name="Text 2"/>
          <p:cNvSpPr/>
          <p:nvPr/>
        </p:nvSpPr>
        <p:spPr>
          <a:xfrm>
            <a:off x="1953895" y="5340985"/>
            <a:ext cx="495300" cy="49085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902970" y="1649095"/>
            <a:ext cx="10354945" cy="4533900"/>
          </a:xfrm>
          <a:prstGeom prst="roundRect">
            <a:avLst>
              <a:gd name="adj" fmla="val 8217"/>
            </a:avLst>
          </a:prstGeom>
          <a:solidFill>
            <a:srgbClr val="FFFFFF"/>
          </a:solidFill>
          <a:ln w="25400">
            <a:solidFill>
              <a:srgbClr val="E6E6FD"/>
            </a:solidFill>
            <a:prstDash val="solid"/>
          </a:ln>
        </p:spPr>
      </p:sp>
      <p:sp>
        <p:nvSpPr>
          <p:cNvPr id="7" name="Text 4"/>
          <p:cNvSpPr/>
          <p:nvPr/>
        </p:nvSpPr>
        <p:spPr>
          <a:xfrm>
            <a:off x="902970" y="1649095"/>
            <a:ext cx="10354945" cy="4533900"/>
          </a:xfrm>
          <a:prstGeom prst="rect">
            <a:avLst/>
          </a:prstGeom>
          <a:noFill/>
          <a:ln/>
        </p:spPr>
        <p:txBody>
          <a:bodyPr wrap="square" lIns="45720" tIns="91440" rIns="91440" bIns="45720" rtlCol="0" anchor="ctr"/>
          <a:lstStyle/>
          <a:p>
            <a:pPr>
              <a:lnSpc>
                <a:spcPct val="100000"/>
              </a:lnSpc>
            </a:pPr>
            <a:endParaRPr lang="en-US" sz="1600" dirty="0"/>
          </a:p>
        </p:txBody>
      </p:sp>
      <p:pic>
        <p:nvPicPr>
          <p:cNvPr id="8" name="Image 1" descr="https://kimi-img.moonshot.cn/pub/slides/slides_tmpl/image/25-08-27-20:07:38-d2nfa2h8bjvh7rlj0ge0.png"/>
          <p:cNvPicPr>
            <a:picLocks noChangeAspect="1"/>
          </p:cNvPicPr>
          <p:nvPr/>
        </p:nvPicPr>
        <p:blipFill>
          <a:blip r:embed="rId4"/>
          <a:srcRect t="16" b="16"/>
          <a:stretch/>
        </p:blipFill>
        <p:spPr>
          <a:xfrm>
            <a:off x="6775450" y="2091055"/>
            <a:ext cx="3947795" cy="3661410"/>
          </a:xfrm>
          <a:prstGeom prst="roundRect">
            <a:avLst>
              <a:gd name="adj" fmla="val 5380"/>
            </a:avLst>
          </a:prstGeom>
        </p:spPr>
      </p:pic>
      <p:sp>
        <p:nvSpPr>
          <p:cNvPr id="9" name="Shape 5"/>
          <p:cNvSpPr/>
          <p:nvPr/>
        </p:nvSpPr>
        <p:spPr>
          <a:xfrm>
            <a:off x="1309370" y="2899410"/>
            <a:ext cx="4860000" cy="0"/>
          </a:xfrm>
          <a:prstGeom prst="line">
            <a:avLst/>
          </a:prstGeom>
          <a:noFill/>
          <a:ln w="25400">
            <a:solidFill>
              <a:srgbClr val="000000"/>
            </a:solidFill>
            <a:prstDash val="solid"/>
            <a:headEnd type="none"/>
            <a:tailEnd type="none"/>
          </a:ln>
        </p:spPr>
      </p:sp>
      <p:sp>
        <p:nvSpPr>
          <p:cNvPr id="10" name="Text 6"/>
          <p:cNvSpPr/>
          <p:nvPr/>
        </p:nvSpPr>
        <p:spPr>
          <a:xfrm>
            <a:off x="1273810" y="2357755"/>
            <a:ext cx="4927600"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Ethical and Sensory Judgment</a:t>
            </a:r>
            <a:endParaRPr lang="en-US" sz="1600" dirty="0"/>
          </a:p>
        </p:txBody>
      </p:sp>
      <p:sp>
        <p:nvSpPr>
          <p:cNvPr id="11" name="Text 7"/>
          <p:cNvSpPr/>
          <p:nvPr/>
        </p:nvSpPr>
        <p:spPr>
          <a:xfrm>
            <a:off x="1309370" y="3060065"/>
            <a:ext cx="4941570" cy="2773363"/>
          </a:xfrm>
          <a:prstGeom prst="rect">
            <a:avLst/>
          </a:prstGeom>
          <a:noFill/>
          <a:ln/>
        </p:spPr>
        <p:txBody>
          <a:bodyPr wrap="square" lIns="91440" tIns="45720" rIns="91440" bIns="45720" rtlCol="0" anchor="t">
            <a:spAutoFit/>
          </a:bodyPr>
          <a:lstStyle/>
          <a:p>
            <a:pPr>
              <a:lnSpc>
                <a:spcPct val="130000"/>
              </a:lnSpc>
            </a:pPr>
            <a:r>
              <a:rPr lang="en-US" sz="2000" dirty="0">
                <a:solidFill>
                  <a:srgbClr val="2B2F36"/>
                </a:solidFill>
                <a:latin typeface="MiSans" pitchFamily="34" charset="0"/>
                <a:ea typeface="MiSans" pitchFamily="34" charset="-122"/>
                <a:cs typeface="MiSans" pitchFamily="34" charset="-120"/>
              </a:rPr>
              <a:t>While AI provides valuable assistance, it is essential to verify nutritional data, adjust seasonings to taste, respect cultural authenticity, and make ethical sourcing choices. This ensures that technology enhances rather than replaces human judgment and values.</a:t>
            </a:r>
            <a:endParaRPr lang="en-US" sz="1600" dirty="0"/>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07</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Recap &amp; Next Steps</a:t>
            </a:r>
            <a:endParaRPr lang="en-US" sz="1600" dirty="0"/>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Key Takeaways &amp; Action Plan</a:t>
            </a:r>
            <a:endParaRPr lang="en-US" sz="1600" dirty="0"/>
          </a:p>
        </p:txBody>
      </p:sp>
      <p:sp>
        <p:nvSpPr>
          <p:cNvPr id="4" name="Shape 1"/>
          <p:cNvSpPr/>
          <p:nvPr/>
        </p:nvSpPr>
        <p:spPr>
          <a:xfrm rot="21000000">
            <a:off x="1001395" y="1683385"/>
            <a:ext cx="2458085" cy="3895725"/>
          </a:xfrm>
          <a:prstGeom prst="roundRect">
            <a:avLst>
              <a:gd name="adj" fmla="val 16667"/>
            </a:avLst>
          </a:prstGeom>
          <a:solidFill>
            <a:srgbClr val="E6E6FD"/>
          </a:solidFill>
          <a:ln/>
        </p:spPr>
      </p:sp>
      <p:sp>
        <p:nvSpPr>
          <p:cNvPr id="5" name="Text 2"/>
          <p:cNvSpPr/>
          <p:nvPr/>
        </p:nvSpPr>
        <p:spPr>
          <a:xfrm rot="21000000">
            <a:off x="1001395" y="1683385"/>
            <a:ext cx="2458085" cy="389572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1123950" y="1897380"/>
            <a:ext cx="2672080" cy="3894455"/>
          </a:xfrm>
          <a:prstGeom prst="roundRect">
            <a:avLst>
              <a:gd name="adj" fmla="val 16667"/>
            </a:avLst>
          </a:prstGeom>
          <a:solidFill>
            <a:srgbClr val="FFFFFF"/>
          </a:solidFill>
          <a:ln w="3175">
            <a:gradFill flip="none" rotWithShape="1">
              <a:gsLst>
                <a:gs pos="0">
                  <a:srgbClr val="FFFFFF"/>
                </a:gs>
                <a:gs pos="45000">
                  <a:srgbClr val="FFFFFF"/>
                </a:gs>
                <a:gs pos="63000">
                  <a:srgbClr val="EDCEFE"/>
                </a:gs>
                <a:gs pos="84000">
                  <a:srgbClr val="E1ADFD"/>
                </a:gs>
                <a:gs pos="100000">
                  <a:srgbClr val="E1ADFD"/>
                </a:gs>
              </a:gsLst>
              <a:lin ang="2700000" scaled="1"/>
            </a:gradFill>
            <a:prstDash val="solid"/>
          </a:ln>
        </p:spPr>
      </p:sp>
      <p:sp>
        <p:nvSpPr>
          <p:cNvPr id="7" name="Text 4"/>
          <p:cNvSpPr/>
          <p:nvPr/>
        </p:nvSpPr>
        <p:spPr>
          <a:xfrm>
            <a:off x="1123950" y="1897380"/>
            <a:ext cx="2672080" cy="389445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4084955" y="1574800"/>
            <a:ext cx="7435850" cy="2242185"/>
          </a:xfrm>
          <a:prstGeom prst="roundRect">
            <a:avLst>
              <a:gd name="adj" fmla="val 16667"/>
            </a:avLst>
          </a:prstGeom>
          <a:solidFill>
            <a:srgbClr val="FFFFFF"/>
          </a:solidFill>
          <a:ln w="19050">
            <a:gradFill flip="none" rotWithShape="1">
              <a:gsLst>
                <a:gs pos="0">
                  <a:srgbClr val="F9EEFF"/>
                </a:gs>
                <a:gs pos="100000">
                  <a:srgbClr val="E1ADFD"/>
                </a:gs>
              </a:gsLst>
              <a:lin ang="2700000" scaled="1"/>
            </a:gradFill>
            <a:prstDash val="solid"/>
          </a:ln>
        </p:spPr>
      </p:sp>
      <p:sp>
        <p:nvSpPr>
          <p:cNvPr id="9" name="Text 6"/>
          <p:cNvSpPr/>
          <p:nvPr/>
        </p:nvSpPr>
        <p:spPr>
          <a:xfrm>
            <a:off x="4084955" y="1574800"/>
            <a:ext cx="7435850" cy="224218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4323080" y="2100580"/>
            <a:ext cx="1325880" cy="1325880"/>
          </a:xfrm>
          <a:prstGeom prst="roundRect">
            <a:avLst>
              <a:gd name="adj" fmla="val 16667"/>
            </a:avLst>
          </a:prstGeom>
          <a:solidFill>
            <a:srgbClr val="E1ADFD"/>
          </a:solidFill>
          <a:ln/>
        </p:spPr>
      </p:sp>
      <p:sp>
        <p:nvSpPr>
          <p:cNvPr id="11" name="Text 8"/>
          <p:cNvSpPr/>
          <p:nvPr/>
        </p:nvSpPr>
        <p:spPr>
          <a:xfrm>
            <a:off x="4323080" y="2100580"/>
            <a:ext cx="1325880" cy="13258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Text 9"/>
          <p:cNvSpPr/>
          <p:nvPr/>
        </p:nvSpPr>
        <p:spPr>
          <a:xfrm>
            <a:off x="4499610" y="2374900"/>
            <a:ext cx="972185" cy="683617"/>
          </a:xfrm>
          <a:prstGeom prst="rect">
            <a:avLst/>
          </a:prstGeom>
          <a:noFill/>
          <a:ln/>
        </p:spPr>
        <p:txBody>
          <a:bodyPr wrap="square" lIns="91440" tIns="45720" rIns="91440" bIns="45720" rtlCol="0" anchor="t">
            <a:spAutoFit/>
          </a:bodyPr>
          <a:lstStyle/>
          <a:p>
            <a:pPr algn="ctr">
              <a:lnSpc>
                <a:spcPct val="100000"/>
              </a:lnSpc>
            </a:pPr>
            <a:r>
              <a:rPr lang="en-US" sz="4400" b="1" dirty="0">
                <a:solidFill>
                  <a:srgbClr val="FFFFFF"/>
                </a:solidFill>
                <a:latin typeface="MiSans" pitchFamily="34" charset="0"/>
                <a:ea typeface="MiSans" pitchFamily="34" charset="-122"/>
                <a:cs typeface="MiSans" pitchFamily="34" charset="-120"/>
              </a:rPr>
              <a:t>01</a:t>
            </a:r>
            <a:endParaRPr lang="en-US" sz="1600" dirty="0"/>
          </a:p>
        </p:txBody>
      </p:sp>
      <p:sp>
        <p:nvSpPr>
          <p:cNvPr id="13" name="Shape 10"/>
          <p:cNvSpPr/>
          <p:nvPr/>
        </p:nvSpPr>
        <p:spPr>
          <a:xfrm>
            <a:off x="4084955" y="4368800"/>
            <a:ext cx="7435850" cy="1896110"/>
          </a:xfrm>
          <a:prstGeom prst="roundRect">
            <a:avLst>
              <a:gd name="adj" fmla="val 16667"/>
            </a:avLst>
          </a:prstGeom>
          <a:solidFill>
            <a:srgbClr val="FFFFFF"/>
          </a:solidFill>
          <a:ln w="19050">
            <a:gradFill flip="none" rotWithShape="1">
              <a:gsLst>
                <a:gs pos="0">
                  <a:srgbClr val="F9EEFF"/>
                </a:gs>
                <a:gs pos="100000">
                  <a:srgbClr val="E1ADFD"/>
                </a:gs>
              </a:gsLst>
              <a:lin ang="2700000" scaled="1"/>
            </a:gradFill>
            <a:prstDash val="solid"/>
          </a:ln>
        </p:spPr>
      </p:sp>
      <p:sp>
        <p:nvSpPr>
          <p:cNvPr id="14" name="Text 11"/>
          <p:cNvSpPr/>
          <p:nvPr/>
        </p:nvSpPr>
        <p:spPr>
          <a:xfrm>
            <a:off x="4084955" y="4368800"/>
            <a:ext cx="7435850" cy="189611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2"/>
          <p:cNvSpPr/>
          <p:nvPr/>
        </p:nvSpPr>
        <p:spPr>
          <a:xfrm>
            <a:off x="4323080" y="4589780"/>
            <a:ext cx="1325880" cy="1325880"/>
          </a:xfrm>
          <a:prstGeom prst="roundRect">
            <a:avLst>
              <a:gd name="adj" fmla="val 16667"/>
            </a:avLst>
          </a:prstGeom>
          <a:solidFill>
            <a:srgbClr val="E1ADFD"/>
          </a:solidFill>
          <a:ln/>
        </p:spPr>
      </p:sp>
      <p:sp>
        <p:nvSpPr>
          <p:cNvPr id="16" name="Text 13"/>
          <p:cNvSpPr/>
          <p:nvPr/>
        </p:nvSpPr>
        <p:spPr>
          <a:xfrm>
            <a:off x="4323080" y="4589780"/>
            <a:ext cx="1325880" cy="1325880"/>
          </a:xfrm>
          <a:prstGeom prst="rect">
            <a:avLst/>
          </a:prstGeom>
          <a:noFill/>
          <a:ln/>
        </p:spPr>
        <p:txBody>
          <a:bodyPr wrap="square" lIns="45720" tIns="91440" rIns="91440" bIns="45720" rtlCol="0" anchor="ctr"/>
          <a:lstStyle/>
          <a:p>
            <a:pPr>
              <a:lnSpc>
                <a:spcPct val="100000"/>
              </a:lnSpc>
            </a:pPr>
            <a:endParaRPr lang="en-US" sz="1600" dirty="0"/>
          </a:p>
        </p:txBody>
      </p:sp>
      <p:sp>
        <p:nvSpPr>
          <p:cNvPr id="17" name="Text 14"/>
          <p:cNvSpPr/>
          <p:nvPr/>
        </p:nvSpPr>
        <p:spPr>
          <a:xfrm>
            <a:off x="4499610" y="4868545"/>
            <a:ext cx="972185" cy="683617"/>
          </a:xfrm>
          <a:prstGeom prst="rect">
            <a:avLst/>
          </a:prstGeom>
          <a:noFill/>
          <a:ln/>
        </p:spPr>
        <p:txBody>
          <a:bodyPr wrap="square" lIns="91440" tIns="45720" rIns="91440" bIns="45720" rtlCol="0" anchor="t">
            <a:spAutoFit/>
          </a:bodyPr>
          <a:lstStyle/>
          <a:p>
            <a:pPr algn="ctr">
              <a:lnSpc>
                <a:spcPct val="100000"/>
              </a:lnSpc>
            </a:pPr>
            <a:r>
              <a:rPr lang="en-US" sz="4400" b="1" dirty="0">
                <a:solidFill>
                  <a:srgbClr val="FFFFFF"/>
                </a:solidFill>
                <a:latin typeface="MiSans" pitchFamily="34" charset="0"/>
                <a:ea typeface="MiSans" pitchFamily="34" charset="-122"/>
                <a:cs typeface="MiSans" pitchFamily="34" charset="-120"/>
              </a:rPr>
              <a:t>02</a:t>
            </a:r>
            <a:endParaRPr lang="en-US" sz="1600" dirty="0"/>
          </a:p>
        </p:txBody>
      </p:sp>
      <p:sp>
        <p:nvSpPr>
          <p:cNvPr id="18" name="Text 15"/>
          <p:cNvSpPr/>
          <p:nvPr/>
        </p:nvSpPr>
        <p:spPr>
          <a:xfrm>
            <a:off x="1381125" y="2271395"/>
            <a:ext cx="2138971"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AI Strengths</a:t>
            </a:r>
            <a:endParaRPr lang="en-US" sz="1600" dirty="0"/>
          </a:p>
        </p:txBody>
      </p:sp>
      <p:sp>
        <p:nvSpPr>
          <p:cNvPr id="19" name="Text 16"/>
          <p:cNvSpPr/>
          <p:nvPr/>
        </p:nvSpPr>
        <p:spPr>
          <a:xfrm>
            <a:off x="1381125" y="2927985"/>
            <a:ext cx="2176145" cy="2183209"/>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AI excels at meal planning, grocery list creation, ingredient substitutions, cooking guidance, and nutrition tracking. It provides efficiency and data-driven insights.</a:t>
            </a:r>
            <a:endParaRPr lang="en-US" sz="1600" dirty="0"/>
          </a:p>
        </p:txBody>
      </p:sp>
      <p:sp>
        <p:nvSpPr>
          <p:cNvPr id="20" name="Text 17"/>
          <p:cNvSpPr/>
          <p:nvPr/>
        </p:nvSpPr>
        <p:spPr>
          <a:xfrm>
            <a:off x="5907405" y="1826260"/>
            <a:ext cx="5423535"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Human Oversight</a:t>
            </a:r>
            <a:endParaRPr lang="en-US" sz="1600" dirty="0"/>
          </a:p>
        </p:txBody>
      </p:sp>
      <p:sp>
        <p:nvSpPr>
          <p:cNvPr id="21" name="Text 18"/>
          <p:cNvSpPr/>
          <p:nvPr/>
        </p:nvSpPr>
        <p:spPr>
          <a:xfrm>
            <a:off x="5907405" y="2271395"/>
            <a:ext cx="5423535" cy="1435735"/>
          </a:xfrm>
          <a:prstGeom prst="rect">
            <a:avLst/>
          </a:prstGeom>
          <a:noFill/>
          <a:ln/>
        </p:spPr>
        <p:txBody>
          <a:bodyPr wrap="square" lIns="91440" tIns="45720" rIns="91440" bIns="45720" rtlCol="0" anchor="t"/>
          <a:lstStyle/>
          <a:p>
            <a:pPr>
              <a:lnSpc>
                <a:spcPct val="120000"/>
              </a:lnSpc>
            </a:pPr>
            <a:r>
              <a:rPr lang="en-US" sz="1400" dirty="0">
                <a:solidFill>
                  <a:srgbClr val="000000"/>
                </a:solidFill>
                <a:latin typeface="MiSans" pitchFamily="34" charset="0"/>
                <a:ea typeface="MiSans" pitchFamily="34" charset="-122"/>
                <a:cs typeface="MiSans" pitchFamily="34" charset="-120"/>
              </a:rPr>
              <a:t>Human oversight is crucial for taste adjustments, creativity, ethical decisions, and ensuring that AI suggestions align with personal values and culinary goals.</a:t>
            </a:r>
            <a:endParaRPr lang="en-US" sz="1600" dirty="0"/>
          </a:p>
        </p:txBody>
      </p:sp>
      <p:sp>
        <p:nvSpPr>
          <p:cNvPr id="22" name="Text 19"/>
          <p:cNvSpPr/>
          <p:nvPr/>
        </p:nvSpPr>
        <p:spPr>
          <a:xfrm>
            <a:off x="5907405" y="4500245"/>
            <a:ext cx="5423535"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Actionable Steps</a:t>
            </a:r>
            <a:endParaRPr lang="en-US" sz="1600" dirty="0"/>
          </a:p>
        </p:txBody>
      </p:sp>
      <p:sp>
        <p:nvSpPr>
          <p:cNvPr id="23" name="Text 20"/>
          <p:cNvSpPr/>
          <p:nvPr/>
        </p:nvSpPr>
        <p:spPr>
          <a:xfrm>
            <a:off x="5907405" y="4937760"/>
            <a:ext cx="5423535" cy="818753"/>
          </a:xfrm>
          <a:prstGeom prst="rect">
            <a:avLst/>
          </a:prstGeom>
          <a:noFill/>
          <a:ln/>
        </p:spPr>
        <p:txBody>
          <a:bodyPr wrap="square" lIns="91440" tIns="45720" rIns="91440" bIns="45720" rtlCol="0" anchor="t">
            <a:spAutoFit/>
          </a:bodyPr>
          <a:lstStyle/>
          <a:p>
            <a:pPr>
              <a:lnSpc>
                <a:spcPct val="120000"/>
              </a:lnSpc>
            </a:pPr>
            <a:r>
              <a:rPr lang="en-US" sz="1400" dirty="0">
                <a:solidFill>
                  <a:srgbClr val="000000"/>
                </a:solidFill>
                <a:latin typeface="MiSans" pitchFamily="34" charset="0"/>
                <a:ea typeface="MiSans" pitchFamily="34" charset="-122"/>
                <a:cs typeface="MiSans" pitchFamily="34" charset="-120"/>
              </a:rPr>
              <a:t>Plan one AI-assisted menu this week, iterate flavors personally, and gradually expand AI adoption in your cooking routine for continuous improvement.</a:t>
            </a:r>
            <a:endParaRPr lang="en-US" sz="1600" dirty="0"/>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Shape 0"/>
          <p:cNvSpPr/>
          <p:nvPr/>
        </p:nvSpPr>
        <p:spPr>
          <a:xfrm>
            <a:off x="1487805" y="1603375"/>
            <a:ext cx="8989695" cy="1905635"/>
          </a:xfrm>
          <a:prstGeom prst="roundRect">
            <a:avLst>
              <a:gd name="adj" fmla="val 6321"/>
            </a:avLst>
          </a:prstGeom>
          <a:solidFill>
            <a:srgbClr val="FFFFFF"/>
          </a:solidFill>
          <a:ln w="25400">
            <a:solidFill>
              <a:srgbClr val="E6E6FD"/>
            </a:solidFill>
            <a:prstDash val="solid"/>
          </a:ln>
        </p:spPr>
      </p:sp>
      <p:sp>
        <p:nvSpPr>
          <p:cNvPr id="4" name="Text 1"/>
          <p:cNvSpPr/>
          <p:nvPr/>
        </p:nvSpPr>
        <p:spPr>
          <a:xfrm>
            <a:off x="1487805" y="1603375"/>
            <a:ext cx="8989695" cy="1905635"/>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1487805" y="3849370"/>
            <a:ext cx="8989695" cy="1905635"/>
          </a:xfrm>
          <a:prstGeom prst="roundRect">
            <a:avLst>
              <a:gd name="adj" fmla="val 6321"/>
            </a:avLst>
          </a:prstGeom>
          <a:solidFill>
            <a:srgbClr val="FFFFFF"/>
          </a:solidFill>
          <a:ln w="25400">
            <a:solidFill>
              <a:srgbClr val="E6E6FD"/>
            </a:solidFill>
            <a:prstDash val="solid"/>
          </a:ln>
        </p:spPr>
      </p:sp>
      <p:sp>
        <p:nvSpPr>
          <p:cNvPr id="6" name="Text 3"/>
          <p:cNvSpPr/>
          <p:nvPr/>
        </p:nvSpPr>
        <p:spPr>
          <a:xfrm>
            <a:off x="1487805" y="3849370"/>
            <a:ext cx="8989695" cy="1905635"/>
          </a:xfrm>
          <a:prstGeom prst="rect">
            <a:avLst/>
          </a:prstGeom>
          <a:noFill/>
          <a:ln/>
        </p:spPr>
        <p:txBody>
          <a:bodyPr wrap="square" lIns="45720" tIns="91440" rIns="91440" bIns="45720" rtlCol="0" anchor="ctr"/>
          <a:lstStyle/>
          <a:p>
            <a:pPr>
              <a:lnSpc>
                <a:spcPct val="100000"/>
              </a:lnSpc>
            </a:pPr>
            <a:endParaRPr lang="en-US" sz="1600" dirty="0"/>
          </a:p>
        </p:txBody>
      </p:sp>
      <p:pic>
        <p:nvPicPr>
          <p:cNvPr id="7" name="Image 1" descr="https://kimi-img.moonshot.cn/pub/slides/slides_tmpl/image/25-08-27-20:07:41-d2nfa398bjvh7rlj0gh0.png"/>
          <p:cNvPicPr>
            <a:picLocks noChangeAspect="1"/>
          </p:cNvPicPr>
          <p:nvPr/>
        </p:nvPicPr>
        <p:blipFill>
          <a:blip r:embed="rId4"/>
          <a:stretch>
            <a:fillRect/>
          </a:stretch>
        </p:blipFill>
        <p:spPr>
          <a:xfrm>
            <a:off x="1778000" y="1986280"/>
            <a:ext cx="7369810" cy="298450"/>
          </a:xfrm>
          <a:prstGeom prst="rect">
            <a:avLst/>
          </a:prstGeom>
        </p:spPr>
      </p:pic>
      <p:pic>
        <p:nvPicPr>
          <p:cNvPr id="8" name="Image 2" descr="https://kimi-img.moonshot.cn/pub/slides/slides_tmpl/image/25-08-27-20:07:41-d2nfa398bjvh7rlj0gh0.png"/>
          <p:cNvPicPr>
            <a:picLocks noChangeAspect="1"/>
          </p:cNvPicPr>
          <p:nvPr/>
        </p:nvPicPr>
        <p:blipFill>
          <a:blip r:embed="rId4"/>
          <a:stretch>
            <a:fillRect/>
          </a:stretch>
        </p:blipFill>
        <p:spPr>
          <a:xfrm>
            <a:off x="1778000" y="4220845"/>
            <a:ext cx="7369810" cy="298450"/>
          </a:xfrm>
          <a:prstGeom prst="rect">
            <a:avLst/>
          </a:prstGeom>
        </p:spPr>
      </p:pic>
      <p:sp>
        <p:nvSpPr>
          <p:cNvPr id="9" name="Text 4"/>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Cheat Sheet &amp; Tool Links</a:t>
            </a:r>
            <a:endParaRPr lang="en-US" sz="1600" dirty="0"/>
          </a:p>
        </p:txBody>
      </p:sp>
      <p:sp>
        <p:nvSpPr>
          <p:cNvPr id="10" name="Text 5"/>
          <p:cNvSpPr/>
          <p:nvPr/>
        </p:nvSpPr>
        <p:spPr>
          <a:xfrm>
            <a:off x="1737995" y="1732280"/>
            <a:ext cx="7792085"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Quick Reference</a:t>
            </a:r>
            <a:endParaRPr lang="en-US" sz="1600" dirty="0"/>
          </a:p>
        </p:txBody>
      </p:sp>
      <p:sp>
        <p:nvSpPr>
          <p:cNvPr id="11" name="Text 6"/>
          <p:cNvSpPr/>
          <p:nvPr/>
        </p:nvSpPr>
        <p:spPr>
          <a:xfrm>
            <a:off x="1718945" y="2205355"/>
            <a:ext cx="8404225" cy="682625"/>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Use the provided cheat sheet for a quick reference on AI strengths, recommended tools, and prompt examples. This ensures you can quickly leverage AI in your cooking.</a:t>
            </a:r>
            <a:endParaRPr lang="en-US" sz="1600" dirty="0"/>
          </a:p>
        </p:txBody>
      </p:sp>
      <p:sp>
        <p:nvSpPr>
          <p:cNvPr id="12" name="Text 7"/>
          <p:cNvSpPr/>
          <p:nvPr/>
        </p:nvSpPr>
        <p:spPr>
          <a:xfrm>
            <a:off x="1737995" y="3978275"/>
            <a:ext cx="7792085"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Tool Links</a:t>
            </a:r>
            <a:endParaRPr lang="en-US" sz="1600" dirty="0"/>
          </a:p>
        </p:txBody>
      </p:sp>
      <p:sp>
        <p:nvSpPr>
          <p:cNvPr id="13" name="Text 8"/>
          <p:cNvSpPr/>
          <p:nvPr/>
        </p:nvSpPr>
        <p:spPr>
          <a:xfrm>
            <a:off x="1718945" y="4451350"/>
            <a:ext cx="8404225" cy="682625"/>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Access links to nutritional databases and cooking tools to enhance your AI-assisted cooking experience. This ensures you have all the resources you need.</a:t>
            </a:r>
            <a:endParaRPr lang="en-US" sz="1600" dirty="0"/>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1-d2nfa398bjvh7rlj0gj0.jpg"/>
          <p:cNvPicPr>
            <a:picLocks noChangeAspect="1"/>
          </p:cNvPicPr>
          <p:nvPr/>
        </p:nvPicPr>
        <p:blipFill>
          <a:blip r:embed="rId4"/>
          <a:srcRect t="3" b="3"/>
          <a:stretch/>
        </p:blipFill>
        <p:spPr>
          <a:xfrm>
            <a:off x="0" y="3175"/>
            <a:ext cx="12233275" cy="6867525"/>
          </a:xfrm>
          <a:prstGeom prst="rect">
            <a:avLst/>
          </a:prstGeom>
        </p:spPr>
      </p:pic>
      <p:pic>
        <p:nvPicPr>
          <p:cNvPr id="4" name="Image 2" descr="https://kimi-img.moonshot.cn/pub/slides/slides_tmpl/image/25-08-27-20:07:36-d2nfa218bjvh7rlj0gc0.png"/>
          <p:cNvPicPr>
            <a:picLocks noChangeAspect="1"/>
          </p:cNvPicPr>
          <p:nvPr/>
        </p:nvPicPr>
        <p:blipFill>
          <a:blip r:embed="rId5"/>
          <a:stretch>
            <a:fillRect/>
          </a:stretch>
        </p:blipFill>
        <p:spPr>
          <a:xfrm>
            <a:off x="3584575" y="4392930"/>
            <a:ext cx="2142130" cy="553085"/>
          </a:xfrm>
          <a:prstGeom prst="rect">
            <a:avLst/>
          </a:prstGeom>
        </p:spPr>
      </p:pic>
      <p:sp>
        <p:nvSpPr>
          <p:cNvPr id="5" name="Text 0"/>
          <p:cNvSpPr/>
          <p:nvPr/>
        </p:nvSpPr>
        <p:spPr>
          <a:xfrm>
            <a:off x="3648707" y="4486663"/>
            <a:ext cx="2013206" cy="400110"/>
          </a:xfrm>
          <a:prstGeom prst="rect">
            <a:avLst/>
          </a:prstGeom>
          <a:noFill/>
          <a:ln/>
        </p:spPr>
        <p:txBody>
          <a:bodyPr wrap="square" lIns="91440" tIns="45720" rIns="91440" bIns="45720" rtlCol="0" anchor="t">
            <a:spAutoFit/>
          </a:bodyPr>
          <a:lstStyle/>
          <a:p>
            <a:pPr algn="ctr">
              <a:lnSpc>
                <a:spcPct val="100000"/>
              </a:lnSpc>
            </a:pPr>
            <a:r>
              <a:rPr lang="en-US" sz="2000">
                <a:solidFill>
                  <a:srgbClr val="404040"/>
                </a:solidFill>
                <a:latin typeface="MiSans" pitchFamily="34" charset="0"/>
                <a:ea typeface="MiSans" pitchFamily="34" charset="-122"/>
                <a:cs typeface="MiSans" pitchFamily="34" charset="-120"/>
              </a:rPr>
              <a:t>Sean Wong</a:t>
            </a:r>
            <a:endParaRPr lang="en-US" sz="1600" dirty="0"/>
          </a:p>
        </p:txBody>
      </p:sp>
      <p:pic>
        <p:nvPicPr>
          <p:cNvPr id="6" name="Image 3" descr="https://kimi-img.moonshot.cn/pub/slides/slides_tmpl/image/25-08-27-20:07:36-d2nfa218bjvh7rlj0gc0.png"/>
          <p:cNvPicPr>
            <a:picLocks noChangeAspect="1"/>
          </p:cNvPicPr>
          <p:nvPr/>
        </p:nvPicPr>
        <p:blipFill>
          <a:blip r:embed="rId5"/>
          <a:stretch>
            <a:fillRect/>
          </a:stretch>
        </p:blipFill>
        <p:spPr>
          <a:xfrm>
            <a:off x="6444938" y="4392930"/>
            <a:ext cx="2142130" cy="553085"/>
          </a:xfrm>
          <a:prstGeom prst="rect">
            <a:avLst/>
          </a:prstGeom>
        </p:spPr>
      </p:pic>
      <p:sp>
        <p:nvSpPr>
          <p:cNvPr id="7" name="Text 1"/>
          <p:cNvSpPr/>
          <p:nvPr/>
        </p:nvSpPr>
        <p:spPr>
          <a:xfrm>
            <a:off x="6509070" y="4486663"/>
            <a:ext cx="2013206" cy="306784"/>
          </a:xfrm>
          <a:prstGeom prst="rect">
            <a:avLst/>
          </a:prstGeom>
          <a:noFill/>
          <a:ln/>
        </p:spPr>
        <p:txBody>
          <a:bodyPr wrap="square" lIns="91440" tIns="45720" rIns="91440" bIns="45720" rtlCol="0" anchor="t">
            <a:spAutoFit/>
          </a:bodyPr>
          <a:lstStyle/>
          <a:p>
            <a:pPr algn="ctr">
              <a:lnSpc>
                <a:spcPct val="100000"/>
              </a:lnSpc>
            </a:pPr>
            <a:r>
              <a:rPr lang="en-US" sz="2000" dirty="0">
                <a:solidFill>
                  <a:srgbClr val="404040"/>
                </a:solidFill>
                <a:latin typeface="MiSans" pitchFamily="34" charset="0"/>
                <a:ea typeface="MiSans" pitchFamily="34" charset="-122"/>
                <a:cs typeface="MiSans" pitchFamily="34" charset="-120"/>
              </a:rPr>
              <a:t>2025/01/01</a:t>
            </a:r>
            <a:endParaRPr lang="en-US" sz="1600" dirty="0"/>
          </a:p>
        </p:txBody>
      </p:sp>
      <p:sp>
        <p:nvSpPr>
          <p:cNvPr id="8" name="Text 2"/>
          <p:cNvSpPr/>
          <p:nvPr/>
        </p:nvSpPr>
        <p:spPr>
          <a:xfrm>
            <a:off x="649605" y="269240"/>
            <a:ext cx="4064000" cy="284559"/>
          </a:xfrm>
          <a:prstGeom prst="rect">
            <a:avLst/>
          </a:prstGeom>
          <a:noFill/>
          <a:ln/>
        </p:spPr>
        <p:txBody>
          <a:bodyPr wrap="square" lIns="91440" tIns="45720" rIns="91440" bIns="45720" rtlCol="0" anchor="t">
            <a:spAutoFit/>
          </a:bodyPr>
          <a:lstStyle/>
          <a:p>
            <a:pPr>
              <a:lnSpc>
                <a:spcPct val="100000"/>
              </a:lnSpc>
            </a:pPr>
            <a:r>
              <a:rPr lang="en-US" sz="1800" b="1" dirty="0">
                <a:solidFill>
                  <a:srgbClr val="FFFFFF"/>
                </a:solidFill>
                <a:latin typeface="MiSans" pitchFamily="34" charset="0"/>
                <a:ea typeface="MiSans" pitchFamily="34" charset="-122"/>
                <a:cs typeface="MiSans" pitchFamily="34" charset="-120"/>
              </a:rPr>
              <a:t>YOUR LOGO</a:t>
            </a:r>
            <a:endParaRPr lang="en-US" sz="1600" dirty="0"/>
          </a:p>
        </p:txBody>
      </p:sp>
      <p:sp>
        <p:nvSpPr>
          <p:cNvPr id="9" name="Text 3"/>
          <p:cNvSpPr/>
          <p:nvPr/>
        </p:nvSpPr>
        <p:spPr>
          <a:xfrm>
            <a:off x="1272540" y="1740535"/>
            <a:ext cx="9325610" cy="2916555"/>
          </a:xfrm>
          <a:prstGeom prst="rect">
            <a:avLst/>
          </a:prstGeom>
          <a:noFill/>
          <a:ln/>
        </p:spPr>
        <p:txBody>
          <a:bodyPr wrap="square" lIns="91440" tIns="45720" rIns="91440" bIns="45720" rtlCol="0" anchor="ctr"/>
          <a:lstStyle/>
          <a:p>
            <a:pPr algn="ctr">
              <a:lnSpc>
                <a:spcPct val="100000"/>
              </a:lnSpc>
            </a:pPr>
            <a:r>
              <a:rPr lang="en-US" sz="11500" b="1" dirty="0">
                <a:solidFill>
                  <a:srgbClr val="000000"/>
                </a:solidFill>
                <a:latin typeface="MiSans" pitchFamily="34" charset="0"/>
                <a:ea typeface="MiSans" pitchFamily="34" charset="-122"/>
                <a:cs typeface="MiSans" pitchFamily="34" charset="-120"/>
              </a:rPr>
              <a:t>THANK YOU</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1-d2nfa398bjvh7rlj0gig.png"/>
          <p:cNvPicPr>
            <a:picLocks noChangeAspect="1"/>
          </p:cNvPicPr>
          <p:nvPr/>
        </p:nvPicPr>
        <p:blipFill>
          <a:blip r:embed="rId4"/>
          <a:srcRect l="26" r="26"/>
          <a:stretch/>
        </p:blipFill>
        <p:spPr>
          <a:xfrm>
            <a:off x="635" y="-635"/>
            <a:ext cx="12207240" cy="6885305"/>
          </a:xfrm>
          <a:prstGeom prst="rect">
            <a:avLst/>
          </a:prstGeom>
        </p:spPr>
      </p:pic>
      <p:sp>
        <p:nvSpPr>
          <p:cNvPr id="4" name="Text 0"/>
          <p:cNvSpPr/>
          <p:nvPr/>
        </p:nvSpPr>
        <p:spPr>
          <a:xfrm>
            <a:off x="222885" y="988695"/>
            <a:ext cx="4090670" cy="1272540"/>
          </a:xfrm>
          <a:prstGeom prst="rect">
            <a:avLst/>
          </a:prstGeom>
          <a:noFill/>
          <a:ln/>
        </p:spPr>
        <p:txBody>
          <a:bodyPr wrap="square" lIns="0" tIns="0" rIns="0" bIns="0" rtlCol="0" anchor="ctr"/>
          <a:lstStyle/>
          <a:p>
            <a:pPr algn="ctr">
              <a:lnSpc>
                <a:spcPct val="100000"/>
              </a:lnSpc>
            </a:pPr>
            <a:r>
              <a:rPr lang="en-US" sz="4800" dirty="0">
                <a:solidFill>
                  <a:srgbClr val="000000"/>
                </a:solidFill>
                <a:latin typeface="MiSans" pitchFamily="34" charset="0"/>
                <a:ea typeface="MiSans" pitchFamily="34" charset="-122"/>
                <a:cs typeface="MiSans" pitchFamily="34" charset="-120"/>
              </a:rPr>
              <a:t>CONTENTS</a:t>
            </a:r>
            <a:endParaRPr lang="en-US" sz="1600" dirty="0"/>
          </a:p>
        </p:txBody>
      </p:sp>
      <p:sp>
        <p:nvSpPr>
          <p:cNvPr id="5" name="Shape 1"/>
          <p:cNvSpPr/>
          <p:nvPr/>
        </p:nvSpPr>
        <p:spPr>
          <a:xfrm>
            <a:off x="5173345" y="3077210"/>
            <a:ext cx="5905500" cy="673100"/>
          </a:xfrm>
          <a:prstGeom prst="roundRect">
            <a:avLst>
              <a:gd name="adj" fmla="val 50000"/>
            </a:avLst>
          </a:prstGeom>
          <a:solidFill>
            <a:srgbClr val="EAFAFE">
              <a:alpha val="63137"/>
            </a:srgbClr>
          </a:solidFill>
          <a:ln/>
        </p:spPr>
      </p:sp>
      <p:sp>
        <p:nvSpPr>
          <p:cNvPr id="6" name="Text 2"/>
          <p:cNvSpPr/>
          <p:nvPr/>
        </p:nvSpPr>
        <p:spPr>
          <a:xfrm>
            <a:off x="5173345" y="3077210"/>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3"/>
          <p:cNvSpPr/>
          <p:nvPr/>
        </p:nvSpPr>
        <p:spPr>
          <a:xfrm flipH="1">
            <a:off x="6355715" y="3179445"/>
            <a:ext cx="12700" cy="467995"/>
          </a:xfrm>
          <a:prstGeom prst="line">
            <a:avLst/>
          </a:prstGeom>
          <a:noFill/>
          <a:ln w="19050">
            <a:solidFill>
              <a:srgbClr val="E1ADFD"/>
            </a:solidFill>
            <a:prstDash val="solid"/>
            <a:headEnd type="none"/>
            <a:tailEnd type="none"/>
          </a:ln>
        </p:spPr>
      </p:sp>
      <p:sp>
        <p:nvSpPr>
          <p:cNvPr id="8" name="Shape 4"/>
          <p:cNvSpPr/>
          <p:nvPr/>
        </p:nvSpPr>
        <p:spPr>
          <a:xfrm>
            <a:off x="5173345" y="4234815"/>
            <a:ext cx="5905500" cy="673100"/>
          </a:xfrm>
          <a:prstGeom prst="roundRect">
            <a:avLst>
              <a:gd name="adj" fmla="val 50000"/>
            </a:avLst>
          </a:prstGeom>
          <a:solidFill>
            <a:srgbClr val="EAFAFE">
              <a:alpha val="63137"/>
            </a:srgbClr>
          </a:solidFill>
          <a:ln/>
        </p:spPr>
      </p:sp>
      <p:sp>
        <p:nvSpPr>
          <p:cNvPr id="9" name="Text 5"/>
          <p:cNvSpPr/>
          <p:nvPr/>
        </p:nvSpPr>
        <p:spPr>
          <a:xfrm>
            <a:off x="5173345" y="4234815"/>
            <a:ext cx="5905500" cy="6731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6"/>
          <p:cNvSpPr/>
          <p:nvPr/>
        </p:nvSpPr>
        <p:spPr>
          <a:xfrm flipH="1">
            <a:off x="6355715" y="4337050"/>
            <a:ext cx="12700" cy="467995"/>
          </a:xfrm>
          <a:prstGeom prst="line">
            <a:avLst/>
          </a:prstGeom>
          <a:noFill/>
          <a:ln w="19050">
            <a:solidFill>
              <a:srgbClr val="E1ADFD"/>
            </a:solidFill>
            <a:prstDash val="solid"/>
            <a:headEnd type="none"/>
            <a:tailEnd type="none"/>
          </a:ln>
        </p:spPr>
      </p:sp>
      <p:sp>
        <p:nvSpPr>
          <p:cNvPr id="11" name="Text 7"/>
          <p:cNvSpPr/>
          <p:nvPr/>
        </p:nvSpPr>
        <p:spPr>
          <a:xfrm>
            <a:off x="5357495" y="3122295"/>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01</a:t>
            </a:r>
            <a:endParaRPr lang="en-US" sz="1600" dirty="0"/>
          </a:p>
        </p:txBody>
      </p:sp>
      <p:sp>
        <p:nvSpPr>
          <p:cNvPr id="12" name="Text 8"/>
          <p:cNvSpPr/>
          <p:nvPr/>
        </p:nvSpPr>
        <p:spPr>
          <a:xfrm>
            <a:off x="6424295" y="3183890"/>
            <a:ext cx="55473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Practice &amp; Ethics</a:t>
            </a:r>
            <a:endParaRPr lang="en-US" sz="1600" dirty="0"/>
          </a:p>
        </p:txBody>
      </p:sp>
      <p:sp>
        <p:nvSpPr>
          <p:cNvPr id="13" name="Text 9"/>
          <p:cNvSpPr/>
          <p:nvPr/>
        </p:nvSpPr>
        <p:spPr>
          <a:xfrm>
            <a:off x="5357495" y="4279900"/>
            <a:ext cx="1041400" cy="499467"/>
          </a:xfrm>
          <a:prstGeom prst="rect">
            <a:avLst/>
          </a:prstGeom>
          <a:noFill/>
          <a:ln/>
        </p:spPr>
        <p:txBody>
          <a:bodyPr wrap="square" lIns="91440" tIns="45720" rIns="91440" bIns="45720" rtlCol="0" anchor="t">
            <a:spAutoFit/>
          </a:bodyPr>
          <a:lstStyle/>
          <a:p>
            <a:pPr algn="ctr">
              <a:lnSpc>
                <a:spcPct val="100000"/>
              </a:lnSpc>
            </a:pPr>
            <a:r>
              <a:rPr lang="en-US" sz="3200" b="1" dirty="0">
                <a:solidFill>
                  <a:srgbClr val="E1ADFD"/>
                </a:solidFill>
                <a:latin typeface="MiSans" pitchFamily="34" charset="0"/>
                <a:ea typeface="MiSans" pitchFamily="34" charset="-122"/>
                <a:cs typeface="MiSans" pitchFamily="34" charset="-120"/>
              </a:rPr>
              <a:t>02</a:t>
            </a:r>
            <a:endParaRPr lang="en-US" sz="1600" dirty="0"/>
          </a:p>
        </p:txBody>
      </p:sp>
      <p:sp>
        <p:nvSpPr>
          <p:cNvPr id="14" name="Text 10"/>
          <p:cNvSpPr/>
          <p:nvPr/>
        </p:nvSpPr>
        <p:spPr>
          <a:xfrm>
            <a:off x="6424295" y="4341495"/>
            <a:ext cx="5598160"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404040"/>
                </a:solidFill>
                <a:latin typeface="MiSans" pitchFamily="34" charset="0"/>
                <a:ea typeface="MiSans" pitchFamily="34" charset="-122"/>
                <a:cs typeface="MiSans" pitchFamily="34" charset="-120"/>
              </a:rPr>
              <a:t>Recap &amp; Next Steps</a:t>
            </a: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01</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AI &amp; the Chef</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Why AI Transforms Cooking</a:t>
            </a:r>
            <a:endParaRPr lang="en-US" sz="1600" dirty="0"/>
          </a:p>
        </p:txBody>
      </p:sp>
      <p:sp>
        <p:nvSpPr>
          <p:cNvPr id="4" name="Shape 1"/>
          <p:cNvSpPr/>
          <p:nvPr/>
        </p:nvSpPr>
        <p:spPr>
          <a:xfrm>
            <a:off x="1016000" y="1473200"/>
            <a:ext cx="334361" cy="335280"/>
          </a:xfrm>
          <a:prstGeom prst="chevron">
            <a:avLst>
              <a:gd name="adj" fmla="val 50000"/>
            </a:avLst>
          </a:prstGeom>
          <a:solidFill>
            <a:srgbClr val="E1ADFD"/>
          </a:solidFill>
          <a:ln/>
        </p:spPr>
      </p:sp>
      <p:sp>
        <p:nvSpPr>
          <p:cNvPr id="5" name="Text 2"/>
          <p:cNvSpPr/>
          <p:nvPr/>
        </p:nvSpPr>
        <p:spPr>
          <a:xfrm>
            <a:off x="1016000" y="1473200"/>
            <a:ext cx="334361" cy="33528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1342674" y="1473200"/>
            <a:ext cx="334361" cy="335280"/>
          </a:xfrm>
          <a:prstGeom prst="chevron">
            <a:avLst>
              <a:gd name="adj" fmla="val 50000"/>
            </a:avLst>
          </a:prstGeom>
          <a:solidFill>
            <a:srgbClr val="E1ADFD"/>
          </a:solidFill>
          <a:ln/>
        </p:spPr>
      </p:sp>
      <p:sp>
        <p:nvSpPr>
          <p:cNvPr id="7" name="Text 4"/>
          <p:cNvSpPr/>
          <p:nvPr/>
        </p:nvSpPr>
        <p:spPr>
          <a:xfrm>
            <a:off x="1342674" y="1473200"/>
            <a:ext cx="334361" cy="33528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1038860" y="3398520"/>
            <a:ext cx="4571365" cy="2712720"/>
          </a:xfrm>
          <a:prstGeom prst="roundRect">
            <a:avLst>
              <a:gd name="adj" fmla="val 7677"/>
            </a:avLst>
          </a:prstGeom>
          <a:solidFill>
            <a:srgbClr val="000000">
              <a:alpha val="0"/>
            </a:srgbClr>
          </a:solidFill>
          <a:ln w="25400">
            <a:solidFill>
              <a:srgbClr val="E6E6FD"/>
            </a:solidFill>
            <a:prstDash val="solid"/>
          </a:ln>
        </p:spPr>
      </p:sp>
      <p:sp>
        <p:nvSpPr>
          <p:cNvPr id="9" name="Text 6"/>
          <p:cNvSpPr/>
          <p:nvPr/>
        </p:nvSpPr>
        <p:spPr>
          <a:xfrm>
            <a:off x="1038860" y="3398520"/>
            <a:ext cx="4571365" cy="271272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1031240" y="3383280"/>
            <a:ext cx="4586605" cy="640080"/>
          </a:xfrm>
          <a:prstGeom prst="round2SameRect">
            <a:avLst>
              <a:gd name="adj1" fmla="val 16667"/>
              <a:gd name="adj2" fmla="val 0"/>
            </a:avLst>
          </a:prstGeom>
          <a:solidFill>
            <a:srgbClr val="E6E6FD"/>
          </a:solidFill>
          <a:ln/>
        </p:spPr>
      </p:sp>
      <p:sp>
        <p:nvSpPr>
          <p:cNvPr id="11" name="Text 8"/>
          <p:cNvSpPr/>
          <p:nvPr/>
        </p:nvSpPr>
        <p:spPr>
          <a:xfrm>
            <a:off x="1031240" y="3383280"/>
            <a:ext cx="4586605" cy="6400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6134100" y="3398520"/>
            <a:ext cx="4571365" cy="2712720"/>
          </a:xfrm>
          <a:prstGeom prst="roundRect">
            <a:avLst>
              <a:gd name="adj" fmla="val 7677"/>
            </a:avLst>
          </a:prstGeom>
          <a:solidFill>
            <a:srgbClr val="000000">
              <a:alpha val="0"/>
            </a:srgbClr>
          </a:solidFill>
          <a:ln w="25400">
            <a:solidFill>
              <a:srgbClr val="E6E6FD"/>
            </a:solidFill>
            <a:prstDash val="solid"/>
          </a:ln>
        </p:spPr>
      </p:sp>
      <p:sp>
        <p:nvSpPr>
          <p:cNvPr id="13" name="Text 10"/>
          <p:cNvSpPr/>
          <p:nvPr/>
        </p:nvSpPr>
        <p:spPr>
          <a:xfrm>
            <a:off x="6134100" y="3398520"/>
            <a:ext cx="4571365" cy="271272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6126480" y="3383280"/>
            <a:ext cx="4586605" cy="640080"/>
          </a:xfrm>
          <a:prstGeom prst="round2SameRect">
            <a:avLst>
              <a:gd name="adj1" fmla="val 16667"/>
              <a:gd name="adj2" fmla="val 0"/>
            </a:avLst>
          </a:prstGeom>
          <a:solidFill>
            <a:srgbClr val="E6E6FD"/>
          </a:solidFill>
          <a:ln/>
        </p:spPr>
      </p:sp>
      <p:sp>
        <p:nvSpPr>
          <p:cNvPr id="15" name="Text 12"/>
          <p:cNvSpPr/>
          <p:nvPr/>
        </p:nvSpPr>
        <p:spPr>
          <a:xfrm>
            <a:off x="6126480" y="3383280"/>
            <a:ext cx="4586605" cy="64008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Text 13"/>
          <p:cNvSpPr/>
          <p:nvPr/>
        </p:nvSpPr>
        <p:spPr>
          <a:xfrm>
            <a:off x="1762125" y="1441450"/>
            <a:ext cx="8943975"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Reduce Decision Fatigue</a:t>
            </a:r>
            <a:endParaRPr lang="en-US" sz="1600" dirty="0"/>
          </a:p>
        </p:txBody>
      </p:sp>
      <p:sp>
        <p:nvSpPr>
          <p:cNvPr id="17" name="Text 14"/>
          <p:cNvSpPr/>
          <p:nvPr/>
        </p:nvSpPr>
        <p:spPr>
          <a:xfrm>
            <a:off x="1016000" y="1960880"/>
            <a:ext cx="9794240" cy="1069975"/>
          </a:xfrm>
          <a:prstGeom prst="rect">
            <a:avLst/>
          </a:prstGeom>
          <a:noFill/>
          <a:ln/>
        </p:spPr>
        <p:txBody>
          <a:bodyPr wrap="square" lIns="91440" tIns="45720" rIns="91440" bIns="45720" rtlCol="0" anchor="t">
            <a:spAutoFit/>
          </a:bodyPr>
          <a:lstStyle/>
          <a:p>
            <a:pPr>
              <a:lnSpc>
                <a:spcPct val="130000"/>
              </a:lnSpc>
            </a:pPr>
            <a:r>
              <a:rPr lang="en-US" sz="1800" dirty="0">
                <a:solidFill>
                  <a:srgbClr val="000000"/>
                </a:solidFill>
                <a:latin typeface="MiSans" pitchFamily="34" charset="0"/>
                <a:ea typeface="MiSans" pitchFamily="34" charset="-122"/>
                <a:cs typeface="MiSans" pitchFamily="34" charset="-120"/>
              </a:rPr>
              <a:t>AI helps streamline meal planning and recipe selection, reducing the time spent on deciding what to cook. By suggesting recipes based on dietary preferences and available ingredients, AI makes cooking more efficient and enjoyable.</a:t>
            </a:r>
            <a:endParaRPr lang="en-US" sz="1600" dirty="0"/>
          </a:p>
        </p:txBody>
      </p:sp>
      <p:sp>
        <p:nvSpPr>
          <p:cNvPr id="18" name="Text 15"/>
          <p:cNvSpPr/>
          <p:nvPr/>
        </p:nvSpPr>
        <p:spPr>
          <a:xfrm>
            <a:off x="1223645" y="3503930"/>
            <a:ext cx="4202430" cy="306784"/>
          </a:xfrm>
          <a:prstGeom prst="rect">
            <a:avLst/>
          </a:prstGeom>
          <a:noFill/>
          <a:ln/>
        </p:spPr>
        <p:txBody>
          <a:bodyPr wrap="square" lIns="91440" tIns="45720" rIns="91440" bIns="45720" rtlCol="0" anchor="t">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Enhance Creativity</a:t>
            </a:r>
            <a:endParaRPr lang="en-US" sz="1600" dirty="0"/>
          </a:p>
        </p:txBody>
      </p:sp>
      <p:sp>
        <p:nvSpPr>
          <p:cNvPr id="19" name="Text 16"/>
          <p:cNvSpPr/>
          <p:nvPr/>
        </p:nvSpPr>
        <p:spPr>
          <a:xfrm>
            <a:off x="1231900" y="4069080"/>
            <a:ext cx="4185920" cy="1901825"/>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AI provides inspiration by generating new recipes from existing ingredients. This allows home cooks to experiment with flavors and techniques they might not have considered otherwise, enhancing their culinary creativity.</a:t>
            </a:r>
            <a:endParaRPr lang="en-US" sz="1600" dirty="0"/>
          </a:p>
        </p:txBody>
      </p:sp>
      <p:sp>
        <p:nvSpPr>
          <p:cNvPr id="20" name="Text 17"/>
          <p:cNvSpPr/>
          <p:nvPr/>
        </p:nvSpPr>
        <p:spPr>
          <a:xfrm>
            <a:off x="6318885" y="3503930"/>
            <a:ext cx="4202430" cy="306784"/>
          </a:xfrm>
          <a:prstGeom prst="rect">
            <a:avLst/>
          </a:prstGeom>
          <a:noFill/>
          <a:ln/>
        </p:spPr>
        <p:txBody>
          <a:bodyPr wrap="square" lIns="91440" tIns="45720" rIns="91440" bIns="45720" rtlCol="0" anchor="t">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Control Taste and Ethics</a:t>
            </a:r>
            <a:endParaRPr lang="en-US" sz="1600" dirty="0"/>
          </a:p>
        </p:txBody>
      </p:sp>
      <p:sp>
        <p:nvSpPr>
          <p:cNvPr id="21" name="Text 18"/>
          <p:cNvSpPr/>
          <p:nvPr/>
        </p:nvSpPr>
        <p:spPr>
          <a:xfrm>
            <a:off x="6327140" y="4069080"/>
            <a:ext cx="4185920" cy="2218730"/>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While AI assists with planning and suggestions, it cannot replace human judgment in adjusting flavors to taste or making ethical decisions about ingredients. This balance ensures that cooking remains a personal and creative experience.</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Tasks AI Handles Best</a:t>
            </a:r>
            <a:endParaRPr lang="en-US" sz="1600" dirty="0"/>
          </a:p>
        </p:txBody>
      </p:sp>
      <p:sp>
        <p:nvSpPr>
          <p:cNvPr id="4" name="Shape 1"/>
          <p:cNvSpPr/>
          <p:nvPr/>
        </p:nvSpPr>
        <p:spPr>
          <a:xfrm>
            <a:off x="1506220" y="1386205"/>
            <a:ext cx="4297680" cy="4450080"/>
          </a:xfrm>
          <a:prstGeom prst="roundRect">
            <a:avLst>
              <a:gd name="adj" fmla="val 4018"/>
            </a:avLst>
          </a:prstGeom>
          <a:solidFill>
            <a:srgbClr val="FFFFFF"/>
          </a:solidFill>
          <a:ln w="25400">
            <a:solidFill>
              <a:srgbClr val="E6E6FD"/>
            </a:solidFill>
            <a:prstDash val="solid"/>
          </a:ln>
        </p:spPr>
      </p:sp>
      <p:sp>
        <p:nvSpPr>
          <p:cNvPr id="5" name="Text 2"/>
          <p:cNvSpPr/>
          <p:nvPr/>
        </p:nvSpPr>
        <p:spPr>
          <a:xfrm>
            <a:off x="1506220" y="1386205"/>
            <a:ext cx="4297680" cy="445008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6388100" y="1386205"/>
            <a:ext cx="4297680" cy="4450080"/>
          </a:xfrm>
          <a:prstGeom prst="roundRect">
            <a:avLst>
              <a:gd name="adj" fmla="val 4018"/>
            </a:avLst>
          </a:prstGeom>
          <a:solidFill>
            <a:srgbClr val="FFFFFF"/>
          </a:solidFill>
          <a:ln w="25400">
            <a:solidFill>
              <a:srgbClr val="E6E6FD"/>
            </a:solidFill>
            <a:prstDash val="solid"/>
          </a:ln>
        </p:spPr>
      </p:sp>
      <p:sp>
        <p:nvSpPr>
          <p:cNvPr id="7" name="Text 4"/>
          <p:cNvSpPr/>
          <p:nvPr/>
        </p:nvSpPr>
        <p:spPr>
          <a:xfrm>
            <a:off x="6388100" y="1386205"/>
            <a:ext cx="4297680" cy="445008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3810" y="4144645"/>
            <a:ext cx="12206605" cy="2713355"/>
          </a:xfrm>
          <a:custGeom>
            <a:avLst/>
            <a:gdLst/>
            <a:ahLst/>
            <a:cxnLst/>
            <a:rect l="l" t="t" r="r" b="b"/>
            <a:pathLst>
              <a:path w="12206605" h="2713355">
                <a:moveTo>
                  <a:pt x="0" y="1346200"/>
                </a:moveTo>
                <a:cubicBezTo>
                  <a:pt x="1021080" y="554355"/>
                  <a:pt x="3368040" y="0"/>
                  <a:pt x="6099810" y="0"/>
                </a:cubicBezTo>
                <a:cubicBezTo>
                  <a:pt x="8837930" y="0"/>
                  <a:pt x="11189335" y="556895"/>
                  <a:pt x="12206605" y="1351280"/>
                </a:cubicBezTo>
                <a:lnTo>
                  <a:pt x="12206605" y="2713355"/>
                </a:lnTo>
                <a:lnTo>
                  <a:pt x="0" y="2713355"/>
                </a:lnTo>
                <a:lnTo>
                  <a:pt x="0" y="1346200"/>
                </a:lnTo>
                <a:close/>
              </a:path>
            </a:pathLst>
          </a:custGeom>
          <a:solidFill>
            <a:srgbClr val="E1ADFD"/>
          </a:solidFill>
          <a:ln/>
        </p:spPr>
      </p:sp>
      <p:sp>
        <p:nvSpPr>
          <p:cNvPr id="9" name="Text 6"/>
          <p:cNvSpPr/>
          <p:nvPr/>
        </p:nvSpPr>
        <p:spPr>
          <a:xfrm>
            <a:off x="-3810" y="4144645"/>
            <a:ext cx="12206605" cy="271335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6388100" y="4146927"/>
            <a:ext cx="4297680" cy="1689358"/>
          </a:xfrm>
          <a:custGeom>
            <a:avLst/>
            <a:gdLst/>
            <a:ahLst/>
            <a:cxnLst/>
            <a:rect l="l" t="t" r="r" b="b"/>
            <a:pathLst>
              <a:path w="4297680" h="1689358">
                <a:moveTo>
                  <a:pt x="0" y="0"/>
                </a:moveTo>
                <a:lnTo>
                  <a:pt x="55245" y="635"/>
                </a:lnTo>
                <a:lnTo>
                  <a:pt x="227330" y="4446"/>
                </a:lnTo>
                <a:lnTo>
                  <a:pt x="398145" y="9526"/>
                </a:lnTo>
                <a:lnTo>
                  <a:pt x="567690" y="16513"/>
                </a:lnTo>
                <a:lnTo>
                  <a:pt x="735330" y="24134"/>
                </a:lnTo>
                <a:lnTo>
                  <a:pt x="902335" y="33660"/>
                </a:lnTo>
                <a:lnTo>
                  <a:pt x="1067435" y="44457"/>
                </a:lnTo>
                <a:lnTo>
                  <a:pt x="1231265" y="56524"/>
                </a:lnTo>
                <a:lnTo>
                  <a:pt x="1393825" y="70496"/>
                </a:lnTo>
                <a:lnTo>
                  <a:pt x="1554480" y="85103"/>
                </a:lnTo>
                <a:lnTo>
                  <a:pt x="1713230" y="100980"/>
                </a:lnTo>
                <a:lnTo>
                  <a:pt x="1870710" y="118763"/>
                </a:lnTo>
                <a:lnTo>
                  <a:pt x="2026285" y="137181"/>
                </a:lnTo>
                <a:lnTo>
                  <a:pt x="2179955" y="157504"/>
                </a:lnTo>
                <a:lnTo>
                  <a:pt x="2332355" y="178462"/>
                </a:lnTo>
                <a:lnTo>
                  <a:pt x="2482215" y="201326"/>
                </a:lnTo>
                <a:lnTo>
                  <a:pt x="2630170" y="224824"/>
                </a:lnTo>
                <a:lnTo>
                  <a:pt x="2776220" y="249593"/>
                </a:lnTo>
                <a:lnTo>
                  <a:pt x="2919730" y="275632"/>
                </a:lnTo>
                <a:lnTo>
                  <a:pt x="3061335" y="302941"/>
                </a:lnTo>
                <a:lnTo>
                  <a:pt x="3201035" y="330886"/>
                </a:lnTo>
                <a:lnTo>
                  <a:pt x="3338195" y="360100"/>
                </a:lnTo>
                <a:lnTo>
                  <a:pt x="3473450" y="390585"/>
                </a:lnTo>
                <a:lnTo>
                  <a:pt x="3606165" y="422340"/>
                </a:lnTo>
                <a:cubicBezTo>
                  <a:pt x="3863975" y="480768"/>
                  <a:pt x="4330065" y="623665"/>
                  <a:pt x="4297680" y="616044"/>
                </a:cubicBezTo>
                <a:lnTo>
                  <a:pt x="4297680" y="1516612"/>
                </a:lnTo>
                <a:cubicBezTo>
                  <a:pt x="4300855" y="1613781"/>
                  <a:pt x="4211955" y="1691898"/>
                  <a:pt x="4124960" y="1689358"/>
                </a:cubicBezTo>
                <a:lnTo>
                  <a:pt x="172720" y="1689358"/>
                </a:lnTo>
                <a:cubicBezTo>
                  <a:pt x="75565" y="1692533"/>
                  <a:pt x="-2540" y="1603620"/>
                  <a:pt x="0" y="1516612"/>
                </a:cubicBezTo>
                <a:lnTo>
                  <a:pt x="0" y="0"/>
                </a:lnTo>
                <a:close/>
              </a:path>
            </a:pathLst>
          </a:custGeom>
          <a:solidFill>
            <a:srgbClr val="E6E6FD"/>
          </a:solidFill>
          <a:ln/>
        </p:spPr>
      </p:sp>
      <p:sp>
        <p:nvSpPr>
          <p:cNvPr id="11" name="Text 8"/>
          <p:cNvSpPr/>
          <p:nvPr/>
        </p:nvSpPr>
        <p:spPr>
          <a:xfrm>
            <a:off x="6388100" y="4146927"/>
            <a:ext cx="4297680" cy="1689358"/>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1506220" y="4146927"/>
            <a:ext cx="4297680" cy="1689358"/>
          </a:xfrm>
          <a:custGeom>
            <a:avLst/>
            <a:gdLst/>
            <a:ahLst/>
            <a:cxnLst/>
            <a:rect l="l" t="t" r="r" b="b"/>
            <a:pathLst>
              <a:path w="4297680" h="1689358">
                <a:moveTo>
                  <a:pt x="0" y="616044"/>
                </a:moveTo>
                <a:cubicBezTo>
                  <a:pt x="112395" y="574763"/>
                  <a:pt x="655320" y="425515"/>
                  <a:pt x="691515" y="422340"/>
                </a:cubicBezTo>
                <a:lnTo>
                  <a:pt x="824230" y="390585"/>
                </a:lnTo>
                <a:lnTo>
                  <a:pt x="959485" y="360100"/>
                </a:lnTo>
                <a:lnTo>
                  <a:pt x="1096645" y="330886"/>
                </a:lnTo>
                <a:lnTo>
                  <a:pt x="1236345" y="302941"/>
                </a:lnTo>
                <a:lnTo>
                  <a:pt x="1377950" y="275632"/>
                </a:lnTo>
                <a:lnTo>
                  <a:pt x="1521460" y="249593"/>
                </a:lnTo>
                <a:lnTo>
                  <a:pt x="1667510" y="224824"/>
                </a:lnTo>
                <a:lnTo>
                  <a:pt x="1815465" y="201326"/>
                </a:lnTo>
                <a:lnTo>
                  <a:pt x="1965325" y="178462"/>
                </a:lnTo>
                <a:lnTo>
                  <a:pt x="2117725" y="157504"/>
                </a:lnTo>
                <a:lnTo>
                  <a:pt x="2271395" y="137181"/>
                </a:lnTo>
                <a:lnTo>
                  <a:pt x="2426970" y="118763"/>
                </a:lnTo>
                <a:lnTo>
                  <a:pt x="2584450" y="100980"/>
                </a:lnTo>
                <a:lnTo>
                  <a:pt x="2743200" y="85103"/>
                </a:lnTo>
                <a:lnTo>
                  <a:pt x="2903855" y="70496"/>
                </a:lnTo>
                <a:lnTo>
                  <a:pt x="3066415" y="56524"/>
                </a:lnTo>
                <a:lnTo>
                  <a:pt x="3230245" y="44457"/>
                </a:lnTo>
                <a:lnTo>
                  <a:pt x="3395345" y="33660"/>
                </a:lnTo>
                <a:lnTo>
                  <a:pt x="3562350" y="24134"/>
                </a:lnTo>
                <a:lnTo>
                  <a:pt x="3729990" y="16513"/>
                </a:lnTo>
                <a:lnTo>
                  <a:pt x="3899535" y="9526"/>
                </a:lnTo>
                <a:lnTo>
                  <a:pt x="4070350" y="4446"/>
                </a:lnTo>
                <a:lnTo>
                  <a:pt x="4242435" y="635"/>
                </a:lnTo>
                <a:lnTo>
                  <a:pt x="4297680" y="0"/>
                </a:lnTo>
                <a:lnTo>
                  <a:pt x="4297680" y="1516612"/>
                </a:lnTo>
                <a:cubicBezTo>
                  <a:pt x="4300855" y="1613781"/>
                  <a:pt x="4211955" y="1691898"/>
                  <a:pt x="4124960" y="1689358"/>
                </a:cubicBezTo>
                <a:lnTo>
                  <a:pt x="172720" y="1689358"/>
                </a:lnTo>
                <a:cubicBezTo>
                  <a:pt x="75565" y="1692533"/>
                  <a:pt x="-2540" y="1603620"/>
                  <a:pt x="0" y="1516612"/>
                </a:cubicBezTo>
                <a:lnTo>
                  <a:pt x="0" y="616044"/>
                </a:lnTo>
                <a:close/>
              </a:path>
            </a:pathLst>
          </a:custGeom>
          <a:solidFill>
            <a:srgbClr val="E6E6FD"/>
          </a:solidFill>
          <a:ln/>
        </p:spPr>
      </p:sp>
      <p:sp>
        <p:nvSpPr>
          <p:cNvPr id="13" name="Text 10"/>
          <p:cNvSpPr/>
          <p:nvPr/>
        </p:nvSpPr>
        <p:spPr>
          <a:xfrm>
            <a:off x="1506220" y="4146927"/>
            <a:ext cx="4297680" cy="1689358"/>
          </a:xfrm>
          <a:prstGeom prst="rect">
            <a:avLst/>
          </a:prstGeom>
          <a:noFill/>
          <a:ln/>
        </p:spPr>
        <p:txBody>
          <a:bodyPr wrap="square" lIns="45720" tIns="91440" rIns="91440" bIns="45720" rtlCol="0" anchor="ctr"/>
          <a:lstStyle/>
          <a:p>
            <a:pPr>
              <a:lnSpc>
                <a:spcPct val="100000"/>
              </a:lnSpc>
            </a:pPr>
            <a:endParaRPr lang="en-US" sz="1600" dirty="0"/>
          </a:p>
        </p:txBody>
      </p:sp>
      <p:sp>
        <p:nvSpPr>
          <p:cNvPr id="14" name="Text 11"/>
          <p:cNvSpPr/>
          <p:nvPr/>
        </p:nvSpPr>
        <p:spPr>
          <a:xfrm>
            <a:off x="1776095" y="4744720"/>
            <a:ext cx="3758565" cy="7747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Automated Meal Planning</a:t>
            </a:r>
            <a:endParaRPr lang="en-US" sz="1600" dirty="0"/>
          </a:p>
        </p:txBody>
      </p:sp>
      <p:sp>
        <p:nvSpPr>
          <p:cNvPr id="15" name="Text 12"/>
          <p:cNvSpPr/>
          <p:nvPr/>
        </p:nvSpPr>
        <p:spPr>
          <a:xfrm>
            <a:off x="1778000" y="1621155"/>
            <a:ext cx="3756660" cy="2389188"/>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AI excels at creating weekly meal plans that balance nutrition and dietary preferences. Tools like Yummly and Mealime generate menus that fit specific goals, such as keto or vegan, ensuring healthy and varied meals.</a:t>
            </a:r>
            <a:endParaRPr lang="en-US" sz="1600" dirty="0"/>
          </a:p>
        </p:txBody>
      </p:sp>
      <p:sp>
        <p:nvSpPr>
          <p:cNvPr id="16" name="Text 13"/>
          <p:cNvSpPr/>
          <p:nvPr/>
        </p:nvSpPr>
        <p:spPr>
          <a:xfrm>
            <a:off x="6657975" y="4744720"/>
            <a:ext cx="3758565"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000000"/>
                </a:solidFill>
                <a:latin typeface="MiSans" pitchFamily="34" charset="0"/>
                <a:ea typeface="MiSans" pitchFamily="34" charset="-122"/>
                <a:cs typeface="MiSans" pitchFamily="34" charset="-120"/>
              </a:rPr>
              <a:t>Ingredient Management</a:t>
            </a:r>
            <a:endParaRPr lang="en-US" sz="1600" dirty="0"/>
          </a:p>
        </p:txBody>
      </p:sp>
      <p:sp>
        <p:nvSpPr>
          <p:cNvPr id="17" name="Text 14"/>
          <p:cNvSpPr/>
          <p:nvPr/>
        </p:nvSpPr>
        <p:spPr>
          <a:xfrm>
            <a:off x="6659880" y="1621155"/>
            <a:ext cx="3756660" cy="2047875"/>
          </a:xfrm>
          <a:prstGeom prst="rect">
            <a:avLst/>
          </a:prstGeom>
          <a:noFill/>
          <a:ln/>
        </p:spPr>
        <p:txBody>
          <a:bodyPr wrap="square" lIns="91440" tIns="45720" rIns="91440" bIns="45720" rtlCol="0" anchor="t">
            <a:spAutoFit/>
          </a:bodyPr>
          <a:lstStyle/>
          <a:p>
            <a:pPr>
              <a:lnSpc>
                <a:spcPct val="140000"/>
              </a:lnSpc>
            </a:pPr>
            <a:r>
              <a:rPr lang="en-US" sz="1600" dirty="0">
                <a:solidFill>
                  <a:srgbClr val="000000"/>
                </a:solidFill>
                <a:latin typeface="MiSans" pitchFamily="34" charset="0"/>
                <a:ea typeface="MiSans" pitchFamily="34" charset="-122"/>
                <a:cs typeface="MiSans" pitchFamily="34" charset="-120"/>
              </a:rPr>
              <a:t>AI helps manage pantry inventory by suggesting substitutions for missing ingredients and generating grocery lists. This reduces waste and ensures that all necessary items are available when cooking.</a:t>
            </a: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0-d2nfa318bjvh7rlj0gfg.jpg"/>
          <p:cNvPicPr>
            <a:picLocks noChangeAspect="1"/>
          </p:cNvPicPr>
          <p:nvPr/>
        </p:nvPicPr>
        <p:blipFill>
          <a:blip r:embed="rId4"/>
          <a:srcRect t="3" b="3"/>
          <a:stretch/>
        </p:blipFill>
        <p:spPr>
          <a:xfrm>
            <a:off x="0" y="0"/>
            <a:ext cx="12214225" cy="6953885"/>
          </a:xfrm>
          <a:prstGeom prst="rect">
            <a:avLst/>
          </a:prstGeom>
        </p:spPr>
      </p:pic>
      <p:sp>
        <p:nvSpPr>
          <p:cNvPr id="4" name="Text 0"/>
          <p:cNvSpPr/>
          <p:nvPr/>
        </p:nvSpPr>
        <p:spPr>
          <a:xfrm>
            <a:off x="649605" y="1609090"/>
            <a:ext cx="6096000"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02</a:t>
            </a:r>
            <a:endParaRPr lang="en-US" sz="1600" dirty="0"/>
          </a:p>
        </p:txBody>
      </p:sp>
      <p:sp>
        <p:nvSpPr>
          <p:cNvPr id="5" name="Text 1"/>
          <p:cNvSpPr/>
          <p:nvPr/>
        </p:nvSpPr>
        <p:spPr>
          <a:xfrm>
            <a:off x="649605" y="2985135"/>
            <a:ext cx="8241665" cy="736600"/>
          </a:xfrm>
          <a:prstGeom prst="rect">
            <a:avLst/>
          </a:prstGeom>
          <a:noFill/>
          <a:ln/>
        </p:spPr>
        <p:txBody>
          <a:bodyPr wrap="square" lIns="91440" tIns="45720" rIns="91440" bIns="45720" rtlCol="0" anchor="t">
            <a:spAutoFit/>
          </a:bodyPr>
          <a:lstStyle/>
          <a:p>
            <a:pPr>
              <a:lnSpc>
                <a:spcPct val="100000"/>
              </a:lnSpc>
            </a:pPr>
            <a:r>
              <a:rPr lang="en-US" sz="4800" b="1" dirty="0">
                <a:solidFill>
                  <a:srgbClr val="404040"/>
                </a:solidFill>
                <a:latin typeface="MiSans" pitchFamily="34" charset="0"/>
                <a:ea typeface="MiSans" pitchFamily="34" charset="-122"/>
                <a:cs typeface="MiSans" pitchFamily="34" charset="-120"/>
              </a:rPr>
              <a:t>Plan &amp; Create</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99467"/>
          </a:xfrm>
          <a:prstGeom prst="rect">
            <a:avLst/>
          </a:prstGeom>
          <a:noFill/>
          <a:ln/>
        </p:spPr>
        <p:txBody>
          <a:bodyPr wrap="square" lIns="91440" tIns="45720" rIns="91440" bIns="45720" rtlCol="0" anchor="t">
            <a:spAutoFit/>
          </a:bodyPr>
          <a:lstStyle/>
          <a:p>
            <a:pPr>
              <a:lnSpc>
                <a:spcPct val="100000"/>
              </a:lnSpc>
            </a:pPr>
            <a:r>
              <a:rPr lang="en-US" sz="3200" b="1" dirty="0">
                <a:solidFill>
                  <a:srgbClr val="000000"/>
                </a:solidFill>
                <a:latin typeface="MiSans" pitchFamily="34" charset="0"/>
                <a:ea typeface="MiSans" pitchFamily="34" charset="-122"/>
                <a:cs typeface="MiSans" pitchFamily="34" charset="-120"/>
              </a:rPr>
              <a:t>Smart Menu &amp; Recipe Generator</a:t>
            </a:r>
            <a:endParaRPr lang="en-US" sz="1600" dirty="0"/>
          </a:p>
        </p:txBody>
      </p:sp>
      <p:sp>
        <p:nvSpPr>
          <p:cNvPr id="4" name="Shape 1"/>
          <p:cNvSpPr/>
          <p:nvPr/>
        </p:nvSpPr>
        <p:spPr>
          <a:xfrm>
            <a:off x="601980" y="1818005"/>
            <a:ext cx="2606040" cy="4044315"/>
          </a:xfrm>
          <a:prstGeom prst="roundRect">
            <a:avLst>
              <a:gd name="adj" fmla="val 16667"/>
            </a:avLst>
          </a:prstGeom>
          <a:solidFill>
            <a:srgbClr val="E6E6FD"/>
          </a:solidFill>
          <a:ln/>
        </p:spPr>
      </p:sp>
      <p:sp>
        <p:nvSpPr>
          <p:cNvPr id="5" name="Text 2"/>
          <p:cNvSpPr/>
          <p:nvPr/>
        </p:nvSpPr>
        <p:spPr>
          <a:xfrm>
            <a:off x="601980" y="1818005"/>
            <a:ext cx="2606040" cy="40443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3"/>
          <p:cNvSpPr/>
          <p:nvPr/>
        </p:nvSpPr>
        <p:spPr>
          <a:xfrm>
            <a:off x="3373755" y="1818005"/>
            <a:ext cx="2606040" cy="4044315"/>
          </a:xfrm>
          <a:prstGeom prst="roundRect">
            <a:avLst>
              <a:gd name="adj" fmla="val 16667"/>
            </a:avLst>
          </a:prstGeom>
          <a:solidFill>
            <a:srgbClr val="FFFFFF"/>
          </a:solidFill>
          <a:ln w="25400">
            <a:solidFill>
              <a:srgbClr val="E6E6FD"/>
            </a:solidFill>
            <a:prstDash val="solid"/>
          </a:ln>
        </p:spPr>
      </p:sp>
      <p:sp>
        <p:nvSpPr>
          <p:cNvPr id="7" name="Text 4"/>
          <p:cNvSpPr/>
          <p:nvPr/>
        </p:nvSpPr>
        <p:spPr>
          <a:xfrm>
            <a:off x="3373755" y="1818005"/>
            <a:ext cx="2606040" cy="404431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6145530" y="1818005"/>
            <a:ext cx="2606040" cy="4044315"/>
          </a:xfrm>
          <a:prstGeom prst="roundRect">
            <a:avLst>
              <a:gd name="adj" fmla="val 16667"/>
            </a:avLst>
          </a:prstGeom>
          <a:solidFill>
            <a:srgbClr val="E6E6FD"/>
          </a:solidFill>
          <a:ln/>
        </p:spPr>
      </p:sp>
      <p:sp>
        <p:nvSpPr>
          <p:cNvPr id="9" name="Text 6"/>
          <p:cNvSpPr/>
          <p:nvPr/>
        </p:nvSpPr>
        <p:spPr>
          <a:xfrm>
            <a:off x="6145530" y="1818005"/>
            <a:ext cx="2606040" cy="404431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8917305" y="1818005"/>
            <a:ext cx="2606040" cy="4044315"/>
          </a:xfrm>
          <a:prstGeom prst="roundRect">
            <a:avLst>
              <a:gd name="adj" fmla="val 16667"/>
            </a:avLst>
          </a:prstGeom>
          <a:solidFill>
            <a:srgbClr val="FFFFFF"/>
          </a:solidFill>
          <a:ln w="25400">
            <a:solidFill>
              <a:srgbClr val="E6E6FD"/>
            </a:solidFill>
            <a:prstDash val="solid"/>
          </a:ln>
        </p:spPr>
      </p:sp>
      <p:sp>
        <p:nvSpPr>
          <p:cNvPr id="11" name="Text 8"/>
          <p:cNvSpPr/>
          <p:nvPr/>
        </p:nvSpPr>
        <p:spPr>
          <a:xfrm>
            <a:off x="8917305" y="1818005"/>
            <a:ext cx="2606040" cy="4044315"/>
          </a:xfrm>
          <a:prstGeom prst="rect">
            <a:avLst/>
          </a:prstGeom>
          <a:noFill/>
          <a:ln/>
        </p:spPr>
        <p:txBody>
          <a:bodyPr wrap="square" lIns="45720" tIns="91440" rIns="91440" bIns="45720" rtlCol="0" anchor="ctr"/>
          <a:lstStyle/>
          <a:p>
            <a:pPr>
              <a:lnSpc>
                <a:spcPct val="100000"/>
              </a:lnSpc>
            </a:pPr>
            <a:endParaRPr lang="en-US" sz="1600" dirty="0"/>
          </a:p>
        </p:txBody>
      </p:sp>
      <p:sp>
        <p:nvSpPr>
          <p:cNvPr id="12" name="Text 9"/>
          <p:cNvSpPr/>
          <p:nvPr/>
        </p:nvSpPr>
        <p:spPr>
          <a:xfrm>
            <a:off x="823595" y="2185035"/>
            <a:ext cx="213868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Balanced Weekly Menus</a:t>
            </a:r>
            <a:endParaRPr lang="en-US" sz="1600" dirty="0"/>
          </a:p>
        </p:txBody>
      </p:sp>
      <p:sp>
        <p:nvSpPr>
          <p:cNvPr id="13" name="Text 10"/>
          <p:cNvSpPr/>
          <p:nvPr/>
        </p:nvSpPr>
        <p:spPr>
          <a:xfrm>
            <a:off x="804545" y="2841625"/>
            <a:ext cx="2176145" cy="2572941"/>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AI tools like Yummly and Mealime create balanced weekly menus tailored to dietary preferences. They ensure a variety of flavors and nutrients, making meal planning effortless and efficient.</a:t>
            </a:r>
            <a:endParaRPr lang="en-US" sz="1600" dirty="0"/>
          </a:p>
        </p:txBody>
      </p:sp>
      <p:sp>
        <p:nvSpPr>
          <p:cNvPr id="14" name="Text 11"/>
          <p:cNvSpPr/>
          <p:nvPr/>
        </p:nvSpPr>
        <p:spPr>
          <a:xfrm>
            <a:off x="3595370" y="2185035"/>
            <a:ext cx="213868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Recipe Creation from Pantry</a:t>
            </a:r>
            <a:endParaRPr lang="en-US" sz="1600" dirty="0"/>
          </a:p>
        </p:txBody>
      </p:sp>
      <p:sp>
        <p:nvSpPr>
          <p:cNvPr id="15" name="Text 12"/>
          <p:cNvSpPr/>
          <p:nvPr/>
        </p:nvSpPr>
        <p:spPr>
          <a:xfrm>
            <a:off x="3576320" y="2841625"/>
            <a:ext cx="2176145" cy="2286992"/>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AI can generate recipes using ingredients already in your pantry. This reduces the need for last-minute grocery trips and helps utilize existing supplies, saving time and money.</a:t>
            </a:r>
            <a:endParaRPr lang="en-US" sz="1600" dirty="0"/>
          </a:p>
        </p:txBody>
      </p:sp>
      <p:sp>
        <p:nvSpPr>
          <p:cNvPr id="16" name="Text 13"/>
          <p:cNvSpPr/>
          <p:nvPr/>
        </p:nvSpPr>
        <p:spPr>
          <a:xfrm>
            <a:off x="6367145" y="2185035"/>
            <a:ext cx="213868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Automatic Serving Adjustments</a:t>
            </a:r>
            <a:endParaRPr lang="en-US" sz="1600" dirty="0"/>
          </a:p>
        </p:txBody>
      </p:sp>
      <p:sp>
        <p:nvSpPr>
          <p:cNvPr id="17" name="Text 14"/>
          <p:cNvSpPr/>
          <p:nvPr/>
        </p:nvSpPr>
        <p:spPr>
          <a:xfrm>
            <a:off x="6348095" y="2841625"/>
            <a:ext cx="2176145" cy="2001044"/>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AI adjusts recipes to fit different serving sizes. This ensures that meals are perfectly portioned, whether cooking for one or a large family gathering.</a:t>
            </a:r>
            <a:endParaRPr lang="en-US" sz="1600" dirty="0"/>
          </a:p>
        </p:txBody>
      </p:sp>
      <p:sp>
        <p:nvSpPr>
          <p:cNvPr id="18" name="Text 15"/>
          <p:cNvSpPr/>
          <p:nvPr/>
        </p:nvSpPr>
        <p:spPr>
          <a:xfrm>
            <a:off x="9138920" y="2185035"/>
            <a:ext cx="2138680" cy="597892"/>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Dietary Adaptation</a:t>
            </a:r>
            <a:endParaRPr lang="en-US" sz="1600" dirty="0"/>
          </a:p>
        </p:txBody>
      </p:sp>
      <p:sp>
        <p:nvSpPr>
          <p:cNvPr id="19" name="Text 16"/>
          <p:cNvSpPr/>
          <p:nvPr/>
        </p:nvSpPr>
        <p:spPr>
          <a:xfrm>
            <a:off x="9119870" y="2841625"/>
            <a:ext cx="2176145" cy="2572941"/>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AI modifies recipes to fit specific dietary needs, such as keto, vegan, or gluten-free. This ensures that everyone can enjoy delicious meals without compromising on health or taste.</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Shape 0"/>
          <p:cNvSpPr/>
          <p:nvPr/>
        </p:nvSpPr>
        <p:spPr>
          <a:xfrm flipV="1">
            <a:off x="1799590" y="0"/>
            <a:ext cx="8578850" cy="3581400"/>
          </a:xfrm>
          <a:prstGeom prst="round2SameRect">
            <a:avLst>
              <a:gd name="adj1" fmla="val 50000"/>
              <a:gd name="adj2" fmla="val 0"/>
            </a:avLst>
          </a:prstGeom>
          <a:solidFill>
            <a:srgbClr val="E6E6FD"/>
          </a:solidFill>
          <a:ln/>
        </p:spPr>
      </p:sp>
      <p:sp>
        <p:nvSpPr>
          <p:cNvPr id="4" name="Text 1"/>
          <p:cNvSpPr/>
          <p:nvPr/>
        </p:nvSpPr>
        <p:spPr>
          <a:xfrm>
            <a:off x="1799590" y="0"/>
            <a:ext cx="8578850" cy="3581400"/>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13970" y="5420360"/>
            <a:ext cx="12206605" cy="1463040"/>
          </a:xfrm>
          <a:prstGeom prst="round2SameRect">
            <a:avLst>
              <a:gd name="adj1" fmla="val 16667"/>
              <a:gd name="adj2" fmla="val 0"/>
            </a:avLst>
          </a:prstGeom>
          <a:solidFill>
            <a:srgbClr val="E6E6FD"/>
          </a:solidFill>
          <a:ln/>
        </p:spPr>
      </p:sp>
      <p:sp>
        <p:nvSpPr>
          <p:cNvPr id="6" name="Text 3"/>
          <p:cNvSpPr/>
          <p:nvPr/>
        </p:nvSpPr>
        <p:spPr>
          <a:xfrm>
            <a:off x="-13970" y="5420360"/>
            <a:ext cx="12206605" cy="1463040"/>
          </a:xfrm>
          <a:prstGeom prst="rect">
            <a:avLst/>
          </a:prstGeom>
          <a:noFill/>
          <a:ln/>
        </p:spPr>
        <p:txBody>
          <a:bodyPr wrap="square" lIns="45720" tIns="91440" rIns="91440" bIns="45720" rtlCol="0" anchor="ctr"/>
          <a:lstStyle/>
          <a:p>
            <a:pPr>
              <a:lnSpc>
                <a:spcPct val="100000"/>
              </a:lnSpc>
            </a:pPr>
            <a:endParaRPr lang="en-US" sz="1600" dirty="0"/>
          </a:p>
        </p:txBody>
      </p:sp>
      <p:sp>
        <p:nvSpPr>
          <p:cNvPr id="7" name="Text 4"/>
          <p:cNvSpPr/>
          <p:nvPr/>
        </p:nvSpPr>
        <p:spPr>
          <a:xfrm>
            <a:off x="2482215" y="715645"/>
            <a:ext cx="7227570" cy="613767"/>
          </a:xfrm>
          <a:prstGeom prst="rect">
            <a:avLst/>
          </a:prstGeom>
          <a:noFill/>
          <a:ln/>
        </p:spPr>
        <p:txBody>
          <a:bodyPr wrap="square" lIns="91440" tIns="45720" rIns="91440" bIns="45720" rtlCol="0" anchor="t">
            <a:spAutoFit/>
          </a:bodyPr>
          <a:lstStyle/>
          <a:p>
            <a:pPr>
              <a:lnSpc>
                <a:spcPct val="100000"/>
              </a:lnSpc>
            </a:pPr>
            <a:r>
              <a:rPr lang="en-US" sz="4000" b="1" dirty="0">
                <a:solidFill>
                  <a:srgbClr val="000000"/>
                </a:solidFill>
                <a:latin typeface="MiSans" pitchFamily="34" charset="0"/>
                <a:ea typeface="MiSans" pitchFamily="34" charset="-122"/>
                <a:cs typeface="MiSans" pitchFamily="34" charset="-120"/>
              </a:rPr>
              <a:t>Diet &amp; Allergy Adaptation</a:t>
            </a:r>
            <a:endParaRPr lang="en-US" sz="1600" dirty="0"/>
          </a:p>
        </p:txBody>
      </p:sp>
      <p:sp>
        <p:nvSpPr>
          <p:cNvPr id="8" name="Shape 5"/>
          <p:cNvSpPr/>
          <p:nvPr/>
        </p:nvSpPr>
        <p:spPr>
          <a:xfrm>
            <a:off x="2430463" y="2067560"/>
            <a:ext cx="7331075" cy="3733800"/>
          </a:xfrm>
          <a:prstGeom prst="roundRect">
            <a:avLst>
              <a:gd name="adj" fmla="val 6531"/>
            </a:avLst>
          </a:prstGeom>
          <a:solidFill>
            <a:srgbClr val="FFFFFF">
              <a:alpha val="94118"/>
            </a:srgbClr>
          </a:solidFill>
          <a:ln w="19050">
            <a:gradFill flip="none" rotWithShape="1">
              <a:gsLst>
                <a:gs pos="0">
                  <a:srgbClr val="E1ADFD"/>
                </a:gs>
                <a:gs pos="100000">
                  <a:srgbClr val="94E7FC"/>
                </a:gs>
              </a:gsLst>
              <a:lin ang="2700000" scaled="1"/>
            </a:gradFill>
            <a:prstDash val="solid"/>
          </a:ln>
        </p:spPr>
      </p:sp>
      <p:sp>
        <p:nvSpPr>
          <p:cNvPr id="9" name="Text 6"/>
          <p:cNvSpPr/>
          <p:nvPr/>
        </p:nvSpPr>
        <p:spPr>
          <a:xfrm>
            <a:off x="2430463" y="2067560"/>
            <a:ext cx="7331075" cy="37338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7"/>
          <p:cNvSpPr/>
          <p:nvPr/>
        </p:nvSpPr>
        <p:spPr>
          <a:xfrm>
            <a:off x="2722245" y="2388235"/>
            <a:ext cx="6662420"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000000"/>
                </a:solidFill>
                <a:latin typeface="MiSans" pitchFamily="34" charset="0"/>
                <a:ea typeface="MiSans" pitchFamily="34" charset="-122"/>
                <a:cs typeface="MiSans" pitchFamily="34" charset="-120"/>
              </a:rPr>
              <a:t>Health and Allergy Considerations</a:t>
            </a:r>
            <a:endParaRPr lang="en-US" sz="1600" dirty="0"/>
          </a:p>
        </p:txBody>
      </p:sp>
      <p:sp>
        <p:nvSpPr>
          <p:cNvPr id="11" name="Text 8"/>
          <p:cNvSpPr/>
          <p:nvPr/>
        </p:nvSpPr>
        <p:spPr>
          <a:xfrm>
            <a:off x="2722245" y="3044825"/>
            <a:ext cx="6777990" cy="1584722"/>
          </a:xfrm>
          <a:prstGeom prst="rect">
            <a:avLst/>
          </a:prstGeom>
          <a:noFill/>
          <a:ln/>
        </p:spPr>
        <p:txBody>
          <a:bodyPr wrap="square" lIns="91440" tIns="45720" rIns="91440" bIns="45720" rtlCol="0" anchor="t">
            <a:spAutoFit/>
          </a:bodyPr>
          <a:lstStyle/>
          <a:p>
            <a:pPr>
              <a:lnSpc>
                <a:spcPct val="130000"/>
              </a:lnSpc>
            </a:pPr>
            <a:r>
              <a:rPr lang="en-US" sz="2000" dirty="0">
                <a:solidFill>
                  <a:srgbClr val="000000"/>
                </a:solidFill>
                <a:latin typeface="MiSans" pitchFamily="34" charset="0"/>
                <a:ea typeface="MiSans" pitchFamily="34" charset="-122"/>
                <a:cs typeface="MiSans" pitchFamily="34" charset="-120"/>
              </a:rPr>
              <a:t>AI ensures that recipes are tailored to specific health and allergy needs. By modifying ingredients and alerting users to potential allergens, AI makes cooking safer and more inclusive.</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E6E6E6"/>
      </a:dk2>
      <a:lt2>
        <a:srgbClr val="FFFFFF"/>
      </a:lt2>
      <a:accent1>
        <a:srgbClr val="E6E6FD"/>
      </a:accent1>
      <a:accent2>
        <a:srgbClr val="E1ADFD"/>
      </a:accent2>
      <a:accent3>
        <a:srgbClr val="94E7FC"/>
      </a:accent3>
      <a:accent4>
        <a:srgbClr val="3462F9"/>
      </a:accent4>
      <a:accent5>
        <a:srgbClr val="B0D9FC"/>
      </a:accent5>
      <a:accent6>
        <a:srgbClr val="C1D1FB"/>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1262</Words>
  <Application>Microsoft Office PowerPoint</Application>
  <PresentationFormat>Widescreen</PresentationFormat>
  <Paragraphs>155</Paragraphs>
  <Slides>25</Slides>
  <Notes>25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MiSans</vt:lpstr>
      <vt:lpstr>Arial</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 Great Meals with AI</dc:title>
  <dc:subject>Cook Great Meals with AI</dc:subject>
  <dc:creator>Kimi</dc:creator>
  <cp:lastModifiedBy>Sean</cp:lastModifiedBy>
  <cp:revision>2</cp:revision>
  <dcterms:created xsi:type="dcterms:W3CDTF">2025-12-04T00:04:11Z</dcterms:created>
  <dcterms:modified xsi:type="dcterms:W3CDTF">2025-12-04T00:07:42Z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{"Label":"Cook Great Meals with AI","ContentProducer":"001191110108MACG2KBH8F10000","ProduceID":"d4ocun0s8jdnmklum5vg","ReservedCode1":"","ContentPropagator":"001191110108MACG2KBH8F20000","PropagateID":"d4ocun0s8jdnmklum5vg","ReservedCode2":""}</vt:lpwstr>
  </property>
</Properties>
</file>